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1" r:id="rId4"/>
    <p:sldId id="293" r:id="rId5"/>
    <p:sldId id="295" r:id="rId6"/>
    <p:sldId id="296" r:id="rId7"/>
    <p:sldId id="294" r:id="rId8"/>
    <p:sldId id="289" r:id="rId9"/>
    <p:sldId id="290" r:id="rId10"/>
    <p:sldId id="279" r:id="rId11"/>
    <p:sldId id="297" r:id="rId12"/>
    <p:sldId id="280" r:id="rId13"/>
    <p:sldId id="299" r:id="rId14"/>
    <p:sldId id="298" r:id="rId15"/>
    <p:sldId id="300" r:id="rId16"/>
    <p:sldId id="278" r:id="rId17"/>
    <p:sldId id="301" r:id="rId18"/>
    <p:sldId id="277" r:id="rId19"/>
    <p:sldId id="302" r:id="rId20"/>
    <p:sldId id="306" r:id="rId21"/>
    <p:sldId id="292" r:id="rId22"/>
    <p:sldId id="276" r:id="rId23"/>
    <p:sldId id="303" r:id="rId24"/>
    <p:sldId id="304" r:id="rId25"/>
    <p:sldId id="305" r:id="rId26"/>
    <p:sldId id="307" r:id="rId27"/>
    <p:sldId id="308" r:id="rId28"/>
    <p:sldId id="309" r:id="rId29"/>
    <p:sldId id="310" r:id="rId30"/>
    <p:sldId id="313" r:id="rId31"/>
    <p:sldId id="311" r:id="rId32"/>
    <p:sldId id="312" r:id="rId33"/>
    <p:sldId id="273" r:id="rId34"/>
    <p:sldId id="288" r:id="rId35"/>
    <p:sldId id="2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2" d="100"/>
          <a:sy n="52" d="100"/>
        </p:scale>
        <p:origin x="11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A317D-55B8-2C36-6E12-FD109DB91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0AF5D7-42BA-FB97-094F-387C61112D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8DC0DD-674A-F6F2-2CA6-6BE896AF78A2}"/>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7ABBACF9-CCFC-FB72-96C9-6AEFEB7E9F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41BC70-FA05-B875-0FC9-B8FA04C78D4E}"/>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214355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ACFF-56A6-4F7E-31C1-97D3A39E2D6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C22A2B-4773-E56F-61A7-F160B02176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40C602-1EF3-F7C6-F13D-010949E3BB1B}"/>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6AE87FAF-C06A-1FD8-D315-87EDCEF5FB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B94450-378C-3C90-216E-70BB8745FC0F}"/>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1895797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1264BF-F2AE-D5EC-5A42-76F68A70AB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93B6DA-E061-35B4-2E57-523CAAFDE1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B2DDBC-63F4-4426-5182-A88ADB43D37D}"/>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E11D5EC5-BCC5-ABBA-C1A3-AE25A5E7D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F42F8-DC6C-202B-4417-CF1F1DF2E5F9}"/>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311843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BEF2-C497-7C91-1E32-5A8BC394F1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95F136-EABE-F56B-9066-2EAB980636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6E989-F782-D5D6-ACE1-B693EE3E7513}"/>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4C073F0C-19A2-25E7-D1E0-EDF7C958B0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761BB-F748-7913-EE98-99CBC385793F}"/>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63747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6A7B-6867-B9D8-B184-D8F2502587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377BBA-4729-D618-D880-8E73B38587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DB4A7E-1E19-7F3D-6313-7AC50F249DAD}"/>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906DB1F6-9ABC-ED2D-B9DD-4562FD7578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5960A-CDAE-8A1E-9C53-362033345D2F}"/>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156906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3C4D-BE6C-03FF-6D59-C4487173D9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37CB6A-82D3-B1F5-02D7-E0667FDCA2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98E34A-6751-0F8B-B4F4-503BAE970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790500-C0F2-3B53-FBE7-6EEC8C584A54}"/>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6" name="Footer Placeholder 5">
            <a:extLst>
              <a:ext uri="{FF2B5EF4-FFF2-40B4-BE49-F238E27FC236}">
                <a16:creationId xmlns:a16="http://schemas.microsoft.com/office/drawing/2014/main" id="{90885140-18A4-D01E-92B9-E25412245D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A18234-615D-A245-8220-74ADD2E9D505}"/>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274385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6C45-5241-D74E-3AA2-2CF1D13EC2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57E6CE-D3A9-0F87-B4F5-0F59F48004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AA10F-FE73-DE99-C162-397E64D76D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52F1CD-38E3-EBCD-8189-F19EC092E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1F29C4-A06F-2A99-CBB2-7D488863F5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73F482-9E04-BAF5-2B7A-2A257CCD87AE}"/>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8" name="Footer Placeholder 7">
            <a:extLst>
              <a:ext uri="{FF2B5EF4-FFF2-40B4-BE49-F238E27FC236}">
                <a16:creationId xmlns:a16="http://schemas.microsoft.com/office/drawing/2014/main" id="{7A22FEBA-F1A2-78C2-7A93-6C3B9F1626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FA1F382-C704-1A11-A5FD-4F80AE679923}"/>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260548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5604-2B7E-5370-9777-C8637E7FE0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DA763E-80F1-0D81-0E4A-BAB8406EE02A}"/>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4" name="Footer Placeholder 3">
            <a:extLst>
              <a:ext uri="{FF2B5EF4-FFF2-40B4-BE49-F238E27FC236}">
                <a16:creationId xmlns:a16="http://schemas.microsoft.com/office/drawing/2014/main" id="{13E08E48-9104-DBD6-E105-E968B6891E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A5C4A43-1AE2-AB09-D013-6CAA5802CC45}"/>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1193599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AA50A-2F3E-B1ED-C3A5-9A530392E817}"/>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3" name="Footer Placeholder 2">
            <a:extLst>
              <a:ext uri="{FF2B5EF4-FFF2-40B4-BE49-F238E27FC236}">
                <a16:creationId xmlns:a16="http://schemas.microsoft.com/office/drawing/2014/main" id="{C8C4E952-730C-5C79-C99B-684A2E0501A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972DF5-E156-711E-A3E9-C32657A7EB7D}"/>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367395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46DA-D693-1475-AC9E-514C98DFB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703B77-85D2-54B3-7184-21E75E3EF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897BE1-EF26-01C5-1BA5-D5E7D66F9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7D21AD-C2C5-1493-67FD-DD7DEB286C57}"/>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6" name="Footer Placeholder 5">
            <a:extLst>
              <a:ext uri="{FF2B5EF4-FFF2-40B4-BE49-F238E27FC236}">
                <a16:creationId xmlns:a16="http://schemas.microsoft.com/office/drawing/2014/main" id="{912C47B7-4326-7958-D75D-21DB02546D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2731BF-F077-8B5C-08BE-E188EE854565}"/>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178358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E0792-B7B2-AB5E-73DD-F4DD9C4F3E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7AC59D-A765-05A6-244D-8F1C10869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46FE76-938C-3B05-0493-65C96E420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0741C5-01C7-F22D-07A6-FDEC2EC4BDC6}"/>
              </a:ext>
            </a:extLst>
          </p:cNvPr>
          <p:cNvSpPr>
            <a:spLocks noGrp="1"/>
          </p:cNvSpPr>
          <p:nvPr>
            <p:ph type="dt" sz="half" idx="10"/>
          </p:nvPr>
        </p:nvSpPr>
        <p:spPr/>
        <p:txBody>
          <a:bodyPr/>
          <a:lstStyle/>
          <a:p>
            <a:fld id="{E24BA0D4-8C80-4702-B095-F78B860D74E5}" type="datetimeFigureOut">
              <a:rPr lang="en-IN" smtClean="0"/>
              <a:t>29-04-2024</a:t>
            </a:fld>
            <a:endParaRPr lang="en-IN"/>
          </a:p>
        </p:txBody>
      </p:sp>
      <p:sp>
        <p:nvSpPr>
          <p:cNvPr id="6" name="Footer Placeholder 5">
            <a:extLst>
              <a:ext uri="{FF2B5EF4-FFF2-40B4-BE49-F238E27FC236}">
                <a16:creationId xmlns:a16="http://schemas.microsoft.com/office/drawing/2014/main" id="{E3B18189-EF60-F665-7ACE-EED49BFD3B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CCCCA6-DA68-2342-A710-CC697FB5440B}"/>
              </a:ext>
            </a:extLst>
          </p:cNvPr>
          <p:cNvSpPr>
            <a:spLocks noGrp="1"/>
          </p:cNvSpPr>
          <p:nvPr>
            <p:ph type="sldNum" sz="quarter" idx="12"/>
          </p:nvPr>
        </p:nvSpPr>
        <p:spPr/>
        <p:txBody>
          <a:bodyPr/>
          <a:lstStyle/>
          <a:p>
            <a:fld id="{42CD4C78-DFD2-4B07-A3BF-942AB3E1683C}" type="slidenum">
              <a:rPr lang="en-IN" smtClean="0"/>
              <a:t>‹#›</a:t>
            </a:fld>
            <a:endParaRPr lang="en-IN"/>
          </a:p>
        </p:txBody>
      </p:sp>
    </p:spTree>
    <p:extLst>
      <p:ext uri="{BB962C8B-B14F-4D97-AF65-F5344CB8AC3E}">
        <p14:creationId xmlns:p14="http://schemas.microsoft.com/office/powerpoint/2010/main" val="1157388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74AF34-67BD-B495-84CE-9E9FE125E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349C62-3B57-FB21-8521-3365B73D94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EA97B3-3CEC-4D0E-66ED-BB7837BA2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4BA0D4-8C80-4702-B095-F78B860D74E5}" type="datetimeFigureOut">
              <a:rPr lang="en-IN" smtClean="0"/>
              <a:t>29-04-2024</a:t>
            </a:fld>
            <a:endParaRPr lang="en-IN"/>
          </a:p>
        </p:txBody>
      </p:sp>
      <p:sp>
        <p:nvSpPr>
          <p:cNvPr id="5" name="Footer Placeholder 4">
            <a:extLst>
              <a:ext uri="{FF2B5EF4-FFF2-40B4-BE49-F238E27FC236}">
                <a16:creationId xmlns:a16="http://schemas.microsoft.com/office/drawing/2014/main" id="{B23D6933-8E02-3095-05BE-ED08B16750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F8010D5-5B29-F580-7FB7-9C84F70E2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D4C78-DFD2-4B07-A3BF-942AB3E1683C}" type="slidenum">
              <a:rPr lang="en-IN" smtClean="0"/>
              <a:t>‹#›</a:t>
            </a:fld>
            <a:endParaRPr lang="en-IN"/>
          </a:p>
        </p:txBody>
      </p:sp>
    </p:spTree>
    <p:extLst>
      <p:ext uri="{BB962C8B-B14F-4D97-AF65-F5344CB8AC3E}">
        <p14:creationId xmlns:p14="http://schemas.microsoft.com/office/powerpoint/2010/main" val="188339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1879F-F1A0-5D5A-BF4A-3D1C2FC506AD}"/>
              </a:ext>
            </a:extLst>
          </p:cNvPr>
          <p:cNvSpPr txBox="1"/>
          <p:nvPr/>
        </p:nvSpPr>
        <p:spPr>
          <a:xfrm>
            <a:off x="697230" y="537210"/>
            <a:ext cx="11087100" cy="1569660"/>
          </a:xfrm>
          <a:prstGeom prst="rect">
            <a:avLst/>
          </a:prstGeom>
          <a:noFill/>
        </p:spPr>
        <p:txBody>
          <a:bodyPr wrap="square" rtlCol="0">
            <a:spAutoFit/>
          </a:bodyPr>
          <a:lstStyle/>
          <a:p>
            <a:pPr algn="ctr"/>
            <a:r>
              <a:rPr lang="en-US" sz="4800" b="1" dirty="0">
                <a:solidFill>
                  <a:schemeClr val="tx1">
                    <a:lumMod val="95000"/>
                    <a:lumOff val="5000"/>
                  </a:schemeClr>
                </a:solidFill>
                <a:latin typeface="Times New Roman" panose="02020603050405020304" pitchFamily="18" charset="0"/>
                <a:ea typeface="Arial Black" panose="020B0A04020102020204"/>
                <a:cs typeface="Times New Roman" panose="02020603050405020304" pitchFamily="18" charset="0"/>
              </a:rPr>
              <a:t>Cardiovascular Health Assessment </a:t>
            </a:r>
          </a:p>
          <a:p>
            <a:pPr algn="ctr"/>
            <a:r>
              <a:rPr lang="en-US" sz="4800" b="1" dirty="0">
                <a:solidFill>
                  <a:schemeClr val="tx1">
                    <a:lumMod val="95000"/>
                    <a:lumOff val="5000"/>
                  </a:schemeClr>
                </a:solidFill>
                <a:latin typeface="Times New Roman" panose="02020603050405020304" pitchFamily="18" charset="0"/>
                <a:ea typeface="Arial Black" panose="020B0A04020102020204"/>
                <a:cs typeface="Times New Roman" panose="02020603050405020304" pitchFamily="18" charset="0"/>
              </a:rPr>
              <a:t>And Risk Prediction Model</a:t>
            </a:r>
            <a:endParaRPr lang="en-IN" sz="4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5FD8F54-B9EE-8393-AAA0-A6924D86F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542" y="2238375"/>
            <a:ext cx="5328476" cy="38060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99ED168D-AD13-1CC1-41B3-BACCB9459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 y="261885"/>
            <a:ext cx="1417320" cy="106015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Picture 2">
            <a:extLst>
              <a:ext uri="{FF2B5EF4-FFF2-40B4-BE49-F238E27FC236}">
                <a16:creationId xmlns:a16="http://schemas.microsoft.com/office/drawing/2014/main" id="{49C0C26A-99F3-72E1-58E9-F867A1367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0747" y="4483417"/>
            <a:ext cx="2264093" cy="2264093"/>
          </a:xfrm>
          <a:prstGeom prst="rect">
            <a:avLst/>
          </a:prstGeom>
        </p:spPr>
      </p:pic>
    </p:spTree>
    <p:extLst>
      <p:ext uri="{BB962C8B-B14F-4D97-AF65-F5344CB8AC3E}">
        <p14:creationId xmlns:p14="http://schemas.microsoft.com/office/powerpoint/2010/main" val="4002835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FF333-E3A8-EB4B-4BAF-EAEBDF8B9DB5}"/>
              </a:ext>
            </a:extLst>
          </p:cNvPr>
          <p:cNvSpPr txBox="1"/>
          <p:nvPr/>
        </p:nvSpPr>
        <p:spPr>
          <a:xfrm>
            <a:off x="662940" y="685800"/>
            <a:ext cx="10629900" cy="7109639"/>
          </a:xfrm>
          <a:prstGeom prst="rect">
            <a:avLst/>
          </a:prstGeom>
          <a:noFill/>
        </p:spPr>
        <p:txBody>
          <a:bodyPr wrap="square" rtlCol="0">
            <a:spAutoFit/>
          </a:bodyPr>
          <a:lstStyle/>
          <a:p>
            <a:pPr algn="l"/>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2.Exploratory Data Analysis (EDA):</a:t>
            </a:r>
            <a:endPar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lvl="1"/>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Exploratory Data Analysis (EDA)</a:t>
            </a:r>
          </a:p>
          <a:p>
            <a:pPr lvl="1"/>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EDA stands for Exploratory Data Analysis. It is a process of analyzing and understanding the data, which is an essential step in the data science process. The goal of EDA is to gain insights into the data, identify patterns, and discover relationships and trends. It is an iterative process that helps to identify outliers, missing values, and any other issues that may affect the analysis and modeling of the data.</a:t>
            </a:r>
          </a:p>
          <a:p>
            <a:pPr lvl="1"/>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pPr lvl="1"/>
            <a:r>
              <a:rPr lang="en-US" b="1" i="0" dirty="0">
                <a:solidFill>
                  <a:srgbClr val="FF0000"/>
                </a:solidFill>
                <a:effectLst/>
                <a:highlight>
                  <a:srgbClr val="FFFFFF"/>
                </a:highlight>
                <a:latin typeface="Times New Roman" panose="02020603050405020304" pitchFamily="18" charset="0"/>
                <a:cs typeface="Times New Roman" panose="02020603050405020304" pitchFamily="18" charset="0"/>
              </a:rPr>
              <a:t>WHAT WE DONE</a:t>
            </a:r>
          </a:p>
          <a:p>
            <a:pPr lvl="1"/>
            <a:endParaRPr lang="en-US" dirty="0">
              <a:solidFill>
                <a:srgbClr val="000000"/>
              </a:solidFill>
              <a:highlight>
                <a:srgbClr val="FFFFFF"/>
              </a:highlight>
              <a:latin typeface="Times New Roman" panose="02020603050405020304" pitchFamily="18" charset="0"/>
              <a:cs typeface="Times New Roman" panose="02020603050405020304" pitchFamily="18" charset="0"/>
            </a:endParaRPr>
          </a:p>
          <a:p>
            <a:pPr lvl="1"/>
            <a:r>
              <a:rPr lang="en-US" b="1" dirty="0">
                <a:solidFill>
                  <a:srgbClr val="000000"/>
                </a:solidFill>
                <a:effectLst/>
                <a:highlight>
                  <a:srgbClr val="FFFFFF"/>
                </a:highlight>
                <a:latin typeface="Times New Roman" panose="02020603050405020304" pitchFamily="18" charset="0"/>
                <a:cs typeface="Times New Roman" panose="02020603050405020304" pitchFamily="18" charset="0"/>
              </a:rPr>
              <a:t>1. Numeric and Categorical features</a:t>
            </a:r>
          </a:p>
          <a:p>
            <a:pPr lvl="1"/>
            <a:r>
              <a:rPr lang="en-IN" b="1" dirty="0">
                <a:solidFill>
                  <a:srgbClr val="000000"/>
                </a:solidFill>
                <a:effectLst/>
                <a:highlight>
                  <a:srgbClr val="FFFFFF"/>
                </a:highlight>
                <a:latin typeface="Times New Roman" panose="02020603050405020304" pitchFamily="18" charset="0"/>
                <a:cs typeface="Times New Roman" panose="02020603050405020304" pitchFamily="18" charset="0"/>
              </a:rPr>
              <a:t>2. Univariate Analysis</a:t>
            </a:r>
            <a:endParaRPr lang="en-IN" b="1" dirty="0">
              <a:solidFill>
                <a:srgbClr val="296EAA"/>
              </a:solidFill>
              <a:effectLst/>
              <a:highlight>
                <a:srgbClr val="FFFFFF"/>
              </a:highlight>
              <a:latin typeface="Times New Roman" panose="02020603050405020304" pitchFamily="18" charset="0"/>
              <a:cs typeface="Times New Roman" panose="02020603050405020304" pitchFamily="18" charset="0"/>
            </a:endParaRP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2.1 Data Distribution of Numeric features</a:t>
            </a: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2.2 Outlier Analysis of Numeric features</a:t>
            </a: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2.3 Univariate Analysis of Categorical Features</a:t>
            </a:r>
          </a:p>
          <a:p>
            <a:pPr lvl="1"/>
            <a:r>
              <a:rPr lang="en-IN" b="1" dirty="0">
                <a:solidFill>
                  <a:srgbClr val="000000"/>
                </a:solidFill>
                <a:effectLst/>
                <a:highlight>
                  <a:srgbClr val="FFFFFF"/>
                </a:highlight>
                <a:latin typeface="Times New Roman" panose="02020603050405020304" pitchFamily="18" charset="0"/>
                <a:cs typeface="Times New Roman" panose="02020603050405020304" pitchFamily="18" charset="0"/>
              </a:rPr>
              <a:t>3 Bivariate and Multivariate Analysis</a:t>
            </a: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3.1 Scatter plot between target </a:t>
            </a:r>
            <a:r>
              <a:rPr lang="en-US" dirty="0" err="1">
                <a:solidFill>
                  <a:srgbClr val="000000"/>
                </a:solidFill>
                <a:effectLst/>
                <a:highlight>
                  <a:srgbClr val="FFFFFF"/>
                </a:highlight>
                <a:latin typeface="Times New Roman" panose="02020603050405020304" pitchFamily="18" charset="0"/>
                <a:cs typeface="Times New Roman" panose="02020603050405020304" pitchFamily="18" charset="0"/>
              </a:rPr>
              <a:t>varible</a:t>
            </a:r>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a:t>
            </a:r>
            <a:r>
              <a:rPr lang="en-US" dirty="0" err="1">
                <a:solidFill>
                  <a:srgbClr val="000000"/>
                </a:solidFill>
                <a:effectLst/>
                <a:highlight>
                  <a:srgbClr val="FFFFFF"/>
                </a:highlight>
                <a:latin typeface="Times New Roman" panose="02020603050405020304" pitchFamily="18" charset="0"/>
                <a:cs typeface="Times New Roman" panose="02020603050405020304" pitchFamily="18" charset="0"/>
              </a:rPr>
              <a:t>wrt</a:t>
            </a:r>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to age and </a:t>
            </a:r>
            <a:r>
              <a:rPr lang="en-US" dirty="0" err="1">
                <a:solidFill>
                  <a:srgbClr val="000000"/>
                </a:solidFill>
                <a:effectLst/>
                <a:highlight>
                  <a:srgbClr val="FFFFFF"/>
                </a:highlight>
                <a:latin typeface="Times New Roman" panose="02020603050405020304" pitchFamily="18" charset="0"/>
                <a:cs typeface="Times New Roman" panose="02020603050405020304" pitchFamily="18" charset="0"/>
              </a:rPr>
              <a:t>heartRate</a:t>
            </a:r>
            <a:endParaRPr lang="en-US"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3.2 Regression plot between target variable and numerical features</a:t>
            </a:r>
          </a:p>
          <a:p>
            <a:pPr lvl="1"/>
            <a:r>
              <a:rPr lang="en-US" dirty="0">
                <a:solidFill>
                  <a:srgbClr val="000000"/>
                </a:solidFill>
                <a:effectLst/>
                <a:highlight>
                  <a:srgbClr val="FFFFFF"/>
                </a:highlight>
                <a:latin typeface="Times New Roman" panose="02020603050405020304" pitchFamily="18" charset="0"/>
                <a:cs typeface="Times New Roman" panose="02020603050405020304" pitchFamily="18" charset="0"/>
              </a:rPr>
              <a:t>    3.3 Bivariate Analysis of Categorical Features</a:t>
            </a:r>
          </a:p>
          <a:p>
            <a:pPr lvl="1"/>
            <a:endParaRPr lang="en-US"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lvl="1"/>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endParaRPr lang="en-US" dirty="0">
              <a:solidFill>
                <a:srgbClr val="0D0D0D"/>
              </a:solidFill>
              <a:highlight>
                <a:srgbClr val="FFFFFF"/>
              </a:highlight>
              <a:latin typeface="Söhne"/>
            </a:endParaRPr>
          </a:p>
          <a:p>
            <a:pPr lvl="1"/>
            <a:endParaRPr lang="en-US" b="0" i="0" dirty="0">
              <a:solidFill>
                <a:srgbClr val="0D0D0D"/>
              </a:solidFill>
              <a:effectLst/>
              <a:highlight>
                <a:srgbClr val="FFFFFF"/>
              </a:highlight>
              <a:latin typeface="Söhne"/>
            </a:endParaRPr>
          </a:p>
          <a:p>
            <a:pPr marL="742950" lvl="1" indent="-285750" algn="l">
              <a:buFont typeface="+mj-lt"/>
              <a:buAutoNum type="arabicPeriod"/>
            </a:pPr>
            <a:endParaRPr lang="en-US" b="0" i="0" dirty="0">
              <a:solidFill>
                <a:srgbClr val="0D0D0D"/>
              </a:solidFill>
              <a:effectLst/>
              <a:highlight>
                <a:srgbClr val="FFFFFF"/>
              </a:highlight>
              <a:latin typeface="Söhne"/>
            </a:endParaRPr>
          </a:p>
          <a:p>
            <a:endParaRPr lang="en-IN" dirty="0"/>
          </a:p>
        </p:txBody>
      </p:sp>
    </p:spTree>
    <p:extLst>
      <p:ext uri="{BB962C8B-B14F-4D97-AF65-F5344CB8AC3E}">
        <p14:creationId xmlns:p14="http://schemas.microsoft.com/office/powerpoint/2010/main" val="42628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18CB9C-3AAB-18B6-E8AE-7CA37D5F39D9}"/>
              </a:ext>
            </a:extLst>
          </p:cNvPr>
          <p:cNvPicPr>
            <a:picLocks noChangeAspect="1"/>
          </p:cNvPicPr>
          <p:nvPr/>
        </p:nvPicPr>
        <p:blipFill rotWithShape="1">
          <a:blip r:embed="rId2"/>
          <a:srcRect l="3280" t="11999" r="3719" b="14834"/>
          <a:stretch/>
        </p:blipFill>
        <p:spPr>
          <a:xfrm>
            <a:off x="426720" y="1325880"/>
            <a:ext cx="11338560" cy="5017770"/>
          </a:xfrm>
          <a:prstGeom prst="rect">
            <a:avLst/>
          </a:prstGeom>
        </p:spPr>
      </p:pic>
      <p:sp>
        <p:nvSpPr>
          <p:cNvPr id="6" name="TextBox 5">
            <a:extLst>
              <a:ext uri="{FF2B5EF4-FFF2-40B4-BE49-F238E27FC236}">
                <a16:creationId xmlns:a16="http://schemas.microsoft.com/office/drawing/2014/main" id="{017257F7-6F9E-D243-ABCF-1E88D514376C}"/>
              </a:ext>
            </a:extLst>
          </p:cNvPr>
          <p:cNvSpPr txBox="1"/>
          <p:nvPr/>
        </p:nvSpPr>
        <p:spPr>
          <a:xfrm>
            <a:off x="640080" y="400050"/>
            <a:ext cx="10847070" cy="892552"/>
          </a:xfrm>
          <a:prstGeom prst="rect">
            <a:avLst/>
          </a:prstGeom>
          <a:noFill/>
        </p:spPr>
        <p:txBody>
          <a:bodyPr wrap="square" rtlCol="0">
            <a:spAutoFit/>
          </a:bodyPr>
          <a:lstStyle/>
          <a:p>
            <a:pPr algn="ctr"/>
            <a:r>
              <a:rPr lang="en-US" sz="2800" b="1" dirty="0" err="1">
                <a:latin typeface="Times New Roman" panose="02020603050405020304" pitchFamily="18" charset="0"/>
                <a:cs typeface="Times New Roman" panose="02020603050405020304" pitchFamily="18" charset="0"/>
              </a:rPr>
              <a:t>Exploratary</a:t>
            </a:r>
            <a:r>
              <a:rPr lang="en-US" sz="2800" b="1" dirty="0">
                <a:latin typeface="Times New Roman" panose="02020603050405020304" pitchFamily="18" charset="0"/>
                <a:cs typeface="Times New Roman" panose="02020603050405020304" pitchFamily="18" charset="0"/>
              </a:rPr>
              <a:t> Data </a:t>
            </a:r>
            <a:r>
              <a:rPr lang="en-US" sz="2800" b="1" dirty="0" err="1">
                <a:latin typeface="Times New Roman" panose="02020603050405020304" pitchFamily="18" charset="0"/>
                <a:cs typeface="Times New Roman" panose="02020603050405020304" pitchFamily="18" charset="0"/>
              </a:rPr>
              <a:t>anlaysis</a:t>
            </a:r>
            <a:endParaRPr lang="en-US" sz="2800" b="1"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Splitting features into Categorical and Numerical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60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C694DA-22B1-27FA-910C-76D08B94EE05}"/>
              </a:ext>
            </a:extLst>
          </p:cNvPr>
          <p:cNvSpPr txBox="1"/>
          <p:nvPr/>
        </p:nvSpPr>
        <p:spPr>
          <a:xfrm>
            <a:off x="994410" y="845820"/>
            <a:ext cx="10046970" cy="4616648"/>
          </a:xfrm>
          <a:prstGeom prst="rect">
            <a:avLst/>
          </a:prstGeom>
          <a:noFill/>
        </p:spPr>
        <p:txBody>
          <a:bodyPr wrap="square" rtlCol="0">
            <a:spAutoFit/>
          </a:bodyPr>
          <a:lstStyle/>
          <a:p>
            <a:pPr algn="l"/>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3</a:t>
            </a: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Cleaning</a:t>
            </a:r>
            <a:endPar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Clean the dataset: Handle missing values by imputation or removal.</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Encode categorical variables: Convert categorical variables like sex, education, and smoking status into numerical representations (e.g., one-hot encoding).</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Standardize numerical features: Scale numerical features like age, cigarettes per day, total cholesterol, systolic/diastolic blood pressure, BMI, heart rate, and glucose to ensure they have a similar scale.</a:t>
            </a:r>
          </a:p>
          <a:p>
            <a:pPr lvl="1" algn="l"/>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lvl="1" algn="l"/>
            <a:r>
              <a:rPr lang="en-US" b="1" i="0" dirty="0">
                <a:solidFill>
                  <a:srgbClr val="C00000"/>
                </a:solidFill>
                <a:effectLst/>
                <a:highlight>
                  <a:srgbClr val="FFFFFF"/>
                </a:highlight>
                <a:latin typeface="Times New Roman" panose="02020603050405020304" pitchFamily="18" charset="0"/>
                <a:cs typeface="Times New Roman" panose="02020603050405020304" pitchFamily="18" charset="0"/>
              </a:rPr>
              <a:t>WHAT WE DONE</a:t>
            </a:r>
          </a:p>
          <a:p>
            <a:pPr lvl="1" algn="l"/>
            <a:endParaRPr lang="en-US" dirty="0">
              <a:solidFill>
                <a:srgbClr val="0D0D0D"/>
              </a:solidFill>
              <a:highlight>
                <a:srgbClr val="FFFFFF"/>
              </a:highlight>
              <a:latin typeface="Söhne"/>
            </a:endParaRPr>
          </a:p>
          <a:p>
            <a:pPr marL="742950" lvl="1" indent="-285750" algn="l">
              <a:buFont typeface="Arial" panose="020B0604020202020204" pitchFamily="34" charset="0"/>
              <a:buChar char="•"/>
            </a:pPr>
            <a:r>
              <a:rPr lang="en-US" b="1" dirty="0">
                <a:solidFill>
                  <a:srgbClr val="0D0D0D"/>
                </a:solidFill>
                <a:highlight>
                  <a:srgbClr val="FFFFFF"/>
                </a:highlight>
                <a:latin typeface="Söhne"/>
              </a:rPr>
              <a:t>Duplicate Values</a:t>
            </a:r>
          </a:p>
          <a:p>
            <a:pPr marL="742950" lvl="1" indent="-285750" algn="l">
              <a:buFont typeface="Arial" panose="020B0604020202020204" pitchFamily="34" charset="0"/>
              <a:buChar char="•"/>
            </a:pPr>
            <a:r>
              <a:rPr lang="en-US" b="1" dirty="0">
                <a:solidFill>
                  <a:srgbClr val="0D0D0D"/>
                </a:solidFill>
                <a:highlight>
                  <a:srgbClr val="FFFFFF"/>
                </a:highlight>
                <a:latin typeface="Söhne"/>
              </a:rPr>
              <a:t>Missing Values</a:t>
            </a:r>
          </a:p>
          <a:p>
            <a:pPr marL="742950" lvl="1" indent="-285750" algn="l">
              <a:buFont typeface="Arial" panose="020B0604020202020204" pitchFamily="34" charset="0"/>
              <a:buChar char="•"/>
            </a:pPr>
            <a:r>
              <a:rPr lang="en-US" b="1" dirty="0">
                <a:solidFill>
                  <a:srgbClr val="0D0D0D"/>
                </a:solidFill>
                <a:highlight>
                  <a:srgbClr val="FFFFFF"/>
                </a:highlight>
                <a:latin typeface="Söhne"/>
              </a:rPr>
              <a:t>Handling Missing Values</a:t>
            </a:r>
          </a:p>
          <a:p>
            <a:pPr marL="742950" lvl="1" indent="-285750" algn="l">
              <a:buFont typeface="Arial" panose="020B0604020202020204" pitchFamily="34" charset="0"/>
              <a:buChar char="•"/>
            </a:pPr>
            <a:r>
              <a:rPr lang="en-US" b="1" dirty="0">
                <a:solidFill>
                  <a:srgbClr val="0D0D0D"/>
                </a:solidFill>
                <a:highlight>
                  <a:srgbClr val="FFFFFF"/>
                </a:highlight>
                <a:latin typeface="Söhne"/>
              </a:rPr>
              <a:t>Skewness</a:t>
            </a:r>
          </a:p>
          <a:p>
            <a:pPr marL="742950" lvl="1" indent="-285750" algn="l">
              <a:buFont typeface="Arial" panose="020B0604020202020204" pitchFamily="34" charset="0"/>
              <a:buChar char="•"/>
            </a:pPr>
            <a:r>
              <a:rPr lang="en-US" b="1" dirty="0">
                <a:solidFill>
                  <a:srgbClr val="0D0D0D"/>
                </a:solidFill>
                <a:highlight>
                  <a:srgbClr val="FFFFFF"/>
                </a:highlight>
                <a:latin typeface="Söhne"/>
              </a:rPr>
              <a:t>Treating Outliers</a:t>
            </a:r>
          </a:p>
          <a:p>
            <a:endParaRPr lang="en-IN" dirty="0"/>
          </a:p>
        </p:txBody>
      </p:sp>
    </p:spTree>
    <p:extLst>
      <p:ext uri="{BB962C8B-B14F-4D97-AF65-F5344CB8AC3E}">
        <p14:creationId xmlns:p14="http://schemas.microsoft.com/office/powerpoint/2010/main" val="324239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E6604-572F-A86E-421A-28E9C7B3EEC8}"/>
              </a:ext>
            </a:extLst>
          </p:cNvPr>
          <p:cNvPicPr>
            <a:picLocks noChangeAspect="1"/>
          </p:cNvPicPr>
          <p:nvPr/>
        </p:nvPicPr>
        <p:blipFill rotWithShape="1">
          <a:blip r:embed="rId2"/>
          <a:srcRect l="3376" t="12333" r="2781" b="7500"/>
          <a:stretch/>
        </p:blipFill>
        <p:spPr>
          <a:xfrm>
            <a:off x="411480" y="845820"/>
            <a:ext cx="11441430" cy="5497830"/>
          </a:xfrm>
          <a:prstGeom prst="rect">
            <a:avLst/>
          </a:prstGeom>
        </p:spPr>
      </p:pic>
      <p:sp>
        <p:nvSpPr>
          <p:cNvPr id="6" name="TextBox 5">
            <a:extLst>
              <a:ext uri="{FF2B5EF4-FFF2-40B4-BE49-F238E27FC236}">
                <a16:creationId xmlns:a16="http://schemas.microsoft.com/office/drawing/2014/main" id="{EE4FEB96-3C06-879D-BCF7-026CEA5ED895}"/>
              </a:ext>
            </a:extLst>
          </p:cNvPr>
          <p:cNvSpPr txBox="1"/>
          <p:nvPr/>
        </p:nvSpPr>
        <p:spPr>
          <a:xfrm>
            <a:off x="788670" y="91440"/>
            <a:ext cx="10035540" cy="738664"/>
          </a:xfrm>
          <a:prstGeom prst="rect">
            <a:avLst/>
          </a:prstGeom>
          <a:noFill/>
        </p:spPr>
        <p:txBody>
          <a:bodyPr wrap="square" rtlCol="0">
            <a:spAutoFit/>
          </a:bodyPr>
          <a:lstStyle/>
          <a:p>
            <a:pPr algn="ctr"/>
            <a:r>
              <a:rPr lang="en-US" sz="2400" b="1" i="0" dirty="0">
                <a:effectLst/>
                <a:highlight>
                  <a:srgbClr val="FFFFFF"/>
                </a:highlight>
                <a:latin typeface="Times New Roman" panose="02020603050405020304" pitchFamily="18" charset="0"/>
                <a:cs typeface="Times New Roman" panose="02020603050405020304" pitchFamily="18" charset="0"/>
              </a:rPr>
              <a:t>Outlier Analysis of Numeric features</a:t>
            </a:r>
          </a:p>
          <a:p>
            <a:endParaRPr lang="en-IN" dirty="0"/>
          </a:p>
        </p:txBody>
      </p:sp>
    </p:spTree>
    <p:extLst>
      <p:ext uri="{BB962C8B-B14F-4D97-AF65-F5344CB8AC3E}">
        <p14:creationId xmlns:p14="http://schemas.microsoft.com/office/powerpoint/2010/main" val="34284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C4CFB4-4705-FC54-373E-289E9F341E1F}"/>
              </a:ext>
            </a:extLst>
          </p:cNvPr>
          <p:cNvSpPr txBox="1"/>
          <p:nvPr/>
        </p:nvSpPr>
        <p:spPr>
          <a:xfrm>
            <a:off x="512445" y="445770"/>
            <a:ext cx="11167110" cy="1415772"/>
          </a:xfrm>
          <a:prstGeom prst="rect">
            <a:avLst/>
          </a:prstGeom>
          <a:noFill/>
        </p:spPr>
        <p:txBody>
          <a:bodyPr wrap="square" rtlCol="0">
            <a:spAutoFit/>
          </a:bodyPr>
          <a:lstStyle/>
          <a:p>
            <a:pPr algn="ctr"/>
            <a:r>
              <a:rPr lang="en-IN" sz="2400" b="1" i="0">
                <a:effectLst/>
                <a:highlight>
                  <a:srgbClr val="FFFFFF"/>
                </a:highlight>
                <a:latin typeface="Times New Roman" panose="02020603050405020304" pitchFamily="18" charset="0"/>
                <a:cs typeface="Times New Roman" panose="02020603050405020304" pitchFamily="18" charset="0"/>
              </a:rPr>
              <a:t> Univariate Analysis</a:t>
            </a:r>
          </a:p>
          <a:p>
            <a:pPr algn="ctr"/>
            <a:r>
              <a:rPr lang="en-US" sz="2000" i="0">
                <a:effectLst/>
                <a:highlight>
                  <a:srgbClr val="FFFFFF"/>
                </a:highlight>
                <a:latin typeface="Times New Roman" panose="02020603050405020304" pitchFamily="18" charset="0"/>
                <a:cs typeface="Times New Roman" panose="02020603050405020304" pitchFamily="18" charset="0"/>
              </a:rPr>
              <a:t> Data Distribution of Numeric features</a:t>
            </a:r>
          </a:p>
          <a:p>
            <a:pPr algn="ctr"/>
            <a:endParaRPr lang="en-IN" sz="2400" i="0">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F4D21159-E470-8CD5-9E0F-E06F04BE9722}"/>
              </a:ext>
            </a:extLst>
          </p:cNvPr>
          <p:cNvPicPr>
            <a:picLocks noChangeAspect="1"/>
          </p:cNvPicPr>
          <p:nvPr/>
        </p:nvPicPr>
        <p:blipFill rotWithShape="1">
          <a:blip r:embed="rId2"/>
          <a:srcRect l="4204" t="11001" r="32969" b="20166"/>
          <a:stretch/>
        </p:blipFill>
        <p:spPr>
          <a:xfrm>
            <a:off x="407846" y="1739057"/>
            <a:ext cx="4623436" cy="2849260"/>
          </a:xfrm>
          <a:prstGeom prst="rect">
            <a:avLst/>
          </a:prstGeom>
        </p:spPr>
      </p:pic>
      <p:pic>
        <p:nvPicPr>
          <p:cNvPr id="12" name="Picture 11">
            <a:extLst>
              <a:ext uri="{FF2B5EF4-FFF2-40B4-BE49-F238E27FC236}">
                <a16:creationId xmlns:a16="http://schemas.microsoft.com/office/drawing/2014/main" id="{096A64AC-6EB9-D4DD-1A86-D9EB04ED99C0}"/>
              </a:ext>
            </a:extLst>
          </p:cNvPr>
          <p:cNvPicPr>
            <a:picLocks noChangeAspect="1"/>
          </p:cNvPicPr>
          <p:nvPr/>
        </p:nvPicPr>
        <p:blipFill rotWithShape="1">
          <a:blip r:embed="rId3"/>
          <a:srcRect l="3094" t="13000" r="8968" b="20000"/>
          <a:stretch/>
        </p:blipFill>
        <p:spPr>
          <a:xfrm>
            <a:off x="5509260" y="1855800"/>
            <a:ext cx="6389271" cy="2738259"/>
          </a:xfrm>
          <a:prstGeom prst="rect">
            <a:avLst/>
          </a:prstGeom>
        </p:spPr>
      </p:pic>
    </p:spTree>
    <p:extLst>
      <p:ext uri="{BB962C8B-B14F-4D97-AF65-F5344CB8AC3E}">
        <p14:creationId xmlns:p14="http://schemas.microsoft.com/office/powerpoint/2010/main" val="815400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DB5A50-DAE6-051B-DBF4-8791E3A8C854}"/>
              </a:ext>
            </a:extLst>
          </p:cNvPr>
          <p:cNvSpPr txBox="1"/>
          <p:nvPr/>
        </p:nvSpPr>
        <p:spPr>
          <a:xfrm>
            <a:off x="2866073" y="351205"/>
            <a:ext cx="6097904" cy="707886"/>
          </a:xfrm>
          <a:prstGeom prst="rect">
            <a:avLst/>
          </a:prstGeom>
          <a:noFill/>
        </p:spPr>
        <p:txBody>
          <a:bodyPr wrap="square">
            <a:spAutoFit/>
          </a:bodyPr>
          <a:lstStyle/>
          <a:p>
            <a:pPr algn="ctr"/>
            <a:r>
              <a:rPr lang="en-IN" dirty="0"/>
              <a:t> </a:t>
            </a:r>
            <a:r>
              <a:rPr lang="en-IN" sz="2000" b="1" dirty="0">
                <a:latin typeface="Times New Roman" panose="02020603050405020304" pitchFamily="18" charset="0"/>
                <a:cs typeface="Times New Roman" panose="02020603050405020304" pitchFamily="18" charset="0"/>
              </a:rPr>
              <a:t>plotting graph to </a:t>
            </a:r>
            <a:r>
              <a:rPr lang="en-IN" sz="2000" b="1" dirty="0" err="1">
                <a:latin typeface="Times New Roman" panose="02020603050405020304" pitchFamily="18" charset="0"/>
                <a:cs typeface="Times New Roman" panose="02020603050405020304" pitchFamily="18" charset="0"/>
              </a:rPr>
              <a:t>analyzed</a:t>
            </a:r>
            <a:r>
              <a:rPr lang="en-IN" sz="2000" b="1" dirty="0">
                <a:latin typeface="Times New Roman" panose="02020603050405020304" pitchFamily="18" charset="0"/>
                <a:cs typeface="Times New Roman" panose="02020603050405020304" pitchFamily="18" charset="0"/>
              </a:rPr>
              <a:t> age with respect to heartrate which are having Disease or No Disease</a:t>
            </a:r>
          </a:p>
        </p:txBody>
      </p:sp>
      <p:pic>
        <p:nvPicPr>
          <p:cNvPr id="9" name="Picture 8">
            <a:extLst>
              <a:ext uri="{FF2B5EF4-FFF2-40B4-BE49-F238E27FC236}">
                <a16:creationId xmlns:a16="http://schemas.microsoft.com/office/drawing/2014/main" id="{8673CBF1-C2D6-819F-2446-953B2BE54711}"/>
              </a:ext>
            </a:extLst>
          </p:cNvPr>
          <p:cNvPicPr>
            <a:picLocks noChangeAspect="1"/>
          </p:cNvPicPr>
          <p:nvPr/>
        </p:nvPicPr>
        <p:blipFill rotWithShape="1">
          <a:blip r:embed="rId2"/>
          <a:srcRect l="3000" t="11166" r="21250" b="6833"/>
          <a:stretch/>
        </p:blipFill>
        <p:spPr>
          <a:xfrm>
            <a:off x="1120140" y="1234440"/>
            <a:ext cx="9235440" cy="5623560"/>
          </a:xfrm>
          <a:prstGeom prst="rect">
            <a:avLst/>
          </a:prstGeom>
        </p:spPr>
      </p:pic>
    </p:spTree>
    <p:extLst>
      <p:ext uri="{BB962C8B-B14F-4D97-AF65-F5344CB8AC3E}">
        <p14:creationId xmlns:p14="http://schemas.microsoft.com/office/powerpoint/2010/main" val="3775708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507B4-4E0E-9FF8-D98B-5BD883E61AFC}"/>
              </a:ext>
            </a:extLst>
          </p:cNvPr>
          <p:cNvSpPr txBox="1"/>
          <p:nvPr/>
        </p:nvSpPr>
        <p:spPr>
          <a:xfrm>
            <a:off x="960120" y="845820"/>
            <a:ext cx="10035540" cy="5447645"/>
          </a:xfrm>
          <a:prstGeom prst="rect">
            <a:avLst/>
          </a:prstGeom>
          <a:noFill/>
        </p:spPr>
        <p:txBody>
          <a:bodyPr wrap="square" rtlCol="0">
            <a:spAutoFit/>
          </a:bodyPr>
          <a:lstStyle/>
          <a:p>
            <a:pPr algn="l"/>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4</a:t>
            </a: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 Feature Engineering:</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Feature engineering is a crucial aspect of machine learning (ML) model development. It involves transforming raw data into meaningful features that can improve the performance of ML models. Effective feature engineering can enhance model accuracy, interpretability, and generalization capabilities.</a:t>
            </a:r>
          </a:p>
          <a:p>
            <a:pPr algn="l"/>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algn="l"/>
            <a:r>
              <a:rPr lang="en-US" b="1" i="0" dirty="0">
                <a:solidFill>
                  <a:srgbClr val="FF0000"/>
                </a:solidFill>
                <a:effectLst/>
                <a:highlight>
                  <a:srgbClr val="FFFFFF"/>
                </a:highlight>
                <a:latin typeface="Times New Roman" panose="02020603050405020304" pitchFamily="18" charset="0"/>
                <a:cs typeface="Times New Roman" panose="02020603050405020304" pitchFamily="18" charset="0"/>
              </a:rPr>
              <a:t>WHAT WE DONE</a:t>
            </a:r>
          </a:p>
          <a:p>
            <a:pPr algn="l"/>
            <a:r>
              <a:rPr lang="en-US" b="0" i="0" dirty="0">
                <a:solidFill>
                  <a:srgbClr val="1F2328"/>
                </a:solidFill>
                <a:effectLst/>
                <a:highlight>
                  <a:srgbClr val="FFFFFF"/>
                </a:highlight>
                <a:latin typeface="-apple-system"/>
              </a:rPr>
              <a:t>We did the encoding of categorical features. We used the correlation coefficient, chi-square test, information gain, and an extra tree classifier to select the most relevant features. SMOTE is used to address the class imbalance in the target variable.</a:t>
            </a:r>
          </a:p>
          <a:p>
            <a:pPr algn="l"/>
            <a:endParaRPr lang="en-US" dirty="0">
              <a:solidFill>
                <a:srgbClr val="1F2328"/>
              </a:solidFill>
              <a:highlight>
                <a:srgbClr val="FFFFFF"/>
              </a:highlight>
              <a:latin typeface="-apple-system"/>
              <a:cs typeface="Times New Roman" panose="02020603050405020304" pitchFamily="18" charset="0"/>
            </a:endParaRPr>
          </a:p>
          <a:p>
            <a:pPr algn="l"/>
            <a:r>
              <a:rPr lang="en-US" b="1" dirty="0">
                <a:solidFill>
                  <a:srgbClr val="1F2328"/>
                </a:solidFill>
                <a:highlight>
                  <a:srgbClr val="FFFFFF"/>
                </a:highlight>
                <a:latin typeface="Times New Roman" panose="02020603050405020304" pitchFamily="18" charset="0"/>
                <a:cs typeface="Times New Roman" panose="02020603050405020304" pitchFamily="18" charset="0"/>
              </a:rPr>
              <a:t>1.Encoding</a:t>
            </a:r>
          </a:p>
          <a:p>
            <a:pPr algn="l"/>
            <a:r>
              <a:rPr lang="en-US" b="1" i="0" dirty="0">
                <a:solidFill>
                  <a:srgbClr val="1F2328"/>
                </a:solidFill>
                <a:effectLst/>
                <a:highlight>
                  <a:srgbClr val="FFFFFF"/>
                </a:highlight>
                <a:latin typeface="Times New Roman" panose="02020603050405020304" pitchFamily="18" charset="0"/>
                <a:cs typeface="Times New Roman" panose="02020603050405020304" pitchFamily="18" charset="0"/>
              </a:rPr>
              <a:t>2.Feature Selection</a:t>
            </a:r>
          </a:p>
          <a:p>
            <a:pPr algn="l"/>
            <a:r>
              <a:rPr lang="en-US" b="1" dirty="0">
                <a:solidFill>
                  <a:srgbClr val="1F2328"/>
                </a:solidFill>
                <a:highlight>
                  <a:srgbClr val="FFFFFF"/>
                </a:highlight>
                <a:latin typeface="Times New Roman" panose="02020603050405020304" pitchFamily="18" charset="0"/>
                <a:cs typeface="Times New Roman" panose="02020603050405020304" pitchFamily="18" charset="0"/>
              </a:rPr>
              <a:t>3.Extra tree classifier</a:t>
            </a:r>
          </a:p>
          <a:p>
            <a:pPr algn="l"/>
            <a:r>
              <a:rPr lang="en-US" b="1" i="0" dirty="0">
                <a:solidFill>
                  <a:srgbClr val="1F2328"/>
                </a:solidFill>
                <a:effectLst/>
                <a:highlight>
                  <a:srgbClr val="FFFFFF"/>
                </a:highlight>
                <a:latin typeface="Times New Roman" panose="02020603050405020304" pitchFamily="18" charset="0"/>
                <a:cs typeface="Times New Roman" panose="02020603050405020304" pitchFamily="18" charset="0"/>
              </a:rPr>
              <a:t>4.Chi-square Test</a:t>
            </a:r>
          </a:p>
          <a:p>
            <a:pPr algn="l"/>
            <a:r>
              <a:rPr lang="en-US" b="1" dirty="0">
                <a:solidFill>
                  <a:srgbClr val="1F2328"/>
                </a:solidFill>
                <a:highlight>
                  <a:srgbClr val="FFFFFF"/>
                </a:highlight>
                <a:latin typeface="Times New Roman" panose="02020603050405020304" pitchFamily="18" charset="0"/>
                <a:cs typeface="Times New Roman" panose="02020603050405020304" pitchFamily="18" charset="0"/>
              </a:rPr>
              <a:t>5.Information gain</a:t>
            </a:r>
          </a:p>
          <a:p>
            <a:pPr algn="l"/>
            <a:r>
              <a:rPr lang="en-US" b="1" i="0" dirty="0">
                <a:solidFill>
                  <a:srgbClr val="1F2328"/>
                </a:solidFill>
                <a:effectLst/>
                <a:highlight>
                  <a:srgbClr val="FFFFFF"/>
                </a:highlight>
                <a:latin typeface="Times New Roman" panose="02020603050405020304" pitchFamily="18" charset="0"/>
                <a:cs typeface="Times New Roman" panose="02020603050405020304" pitchFamily="18" charset="0"/>
              </a:rPr>
              <a:t>6.</a:t>
            </a:r>
            <a:r>
              <a:rPr lang="en-US" b="1" dirty="0">
                <a:solidFill>
                  <a:srgbClr val="1F2328"/>
                </a:solidFill>
                <a:highlight>
                  <a:srgbClr val="FFFFFF"/>
                </a:highlight>
                <a:latin typeface="Times New Roman" panose="02020603050405020304" pitchFamily="18" charset="0"/>
                <a:cs typeface="Times New Roman" panose="02020603050405020304" pitchFamily="18" charset="0"/>
              </a:rPr>
              <a:t>Handling Imbalance Target Variable </a:t>
            </a:r>
            <a:r>
              <a:rPr lang="en-US" dirty="0">
                <a:solidFill>
                  <a:srgbClr val="1F2328"/>
                </a:solidFill>
                <a:highlight>
                  <a:srgbClr val="FFFFFF"/>
                </a:highlight>
                <a:latin typeface="Times New Roman" panose="02020603050405020304" pitchFamily="18" charset="0"/>
                <a:cs typeface="Times New Roman" panose="02020603050405020304" pitchFamily="18" charset="0"/>
              </a:rPr>
              <a:t>(</a:t>
            </a:r>
            <a:r>
              <a:rPr lang="en-US" i="0" dirty="0">
                <a:solidFill>
                  <a:srgbClr val="000000"/>
                </a:solidFill>
                <a:effectLst/>
                <a:highlight>
                  <a:srgbClr val="FFFFFF"/>
                </a:highlight>
                <a:latin typeface="Times New Roman" panose="02020603050405020304" pitchFamily="18" charset="0"/>
                <a:cs typeface="Times New Roman" panose="02020603050405020304" pitchFamily="18" charset="0"/>
              </a:rPr>
              <a:t>We will use the Synthetic Minority Oversampling Technique (SMOTE) to resolve this issue.)</a:t>
            </a:r>
            <a:endParaRPr lang="en-US" i="0" dirty="0">
              <a:solidFill>
                <a:srgbClr val="FF0000"/>
              </a:solidFill>
              <a:effectLst/>
              <a:highlight>
                <a:srgbClr val="FFFFFF"/>
              </a:highlight>
              <a:latin typeface="Times New Roman" panose="02020603050405020304" pitchFamily="18" charset="0"/>
              <a:cs typeface="Times New Roman" panose="02020603050405020304" pitchFamily="18" charset="0"/>
            </a:endParaRPr>
          </a:p>
          <a:p>
            <a:pPr algn="l"/>
            <a:endParaRPr lang="en-US" b="1" dirty="0">
              <a:solidFill>
                <a:srgbClr val="0D0D0D"/>
              </a:solidFill>
              <a:highlight>
                <a:srgbClr val="FFFFFF"/>
              </a:highlight>
              <a:latin typeface="Times New Roman" panose="02020603050405020304" pitchFamily="18" charset="0"/>
              <a:cs typeface="Times New Roman" panose="02020603050405020304" pitchFamily="18" charset="0"/>
            </a:endParaRPr>
          </a:p>
          <a:p>
            <a:pPr algn="l"/>
            <a:endPar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618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1EEC56-60A2-0959-E986-365FB046332E}"/>
              </a:ext>
            </a:extLst>
          </p:cNvPr>
          <p:cNvPicPr>
            <a:picLocks noChangeAspect="1"/>
          </p:cNvPicPr>
          <p:nvPr/>
        </p:nvPicPr>
        <p:blipFill rotWithShape="1">
          <a:blip r:embed="rId2"/>
          <a:srcRect l="3750" t="12500" r="3343" b="8000"/>
          <a:stretch/>
        </p:blipFill>
        <p:spPr>
          <a:xfrm>
            <a:off x="407670" y="1165860"/>
            <a:ext cx="11327130" cy="5452110"/>
          </a:xfrm>
          <a:prstGeom prst="rect">
            <a:avLst/>
          </a:prstGeom>
        </p:spPr>
      </p:pic>
      <p:sp>
        <p:nvSpPr>
          <p:cNvPr id="6" name="TextBox 5">
            <a:extLst>
              <a:ext uri="{FF2B5EF4-FFF2-40B4-BE49-F238E27FC236}">
                <a16:creationId xmlns:a16="http://schemas.microsoft.com/office/drawing/2014/main" id="{ED24808F-3739-92B1-0544-C63D26479A06}"/>
              </a:ext>
            </a:extLst>
          </p:cNvPr>
          <p:cNvSpPr txBox="1"/>
          <p:nvPr/>
        </p:nvSpPr>
        <p:spPr>
          <a:xfrm>
            <a:off x="582930" y="240030"/>
            <a:ext cx="10607040" cy="738664"/>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Handling Imbalance Target Variable</a:t>
            </a:r>
          </a:p>
          <a:p>
            <a:pPr algn="ctr"/>
            <a:r>
              <a:rPr lang="en-US" b="0" i="0" dirty="0">
                <a:effectLst/>
                <a:highlight>
                  <a:srgbClr val="FFFFFF"/>
                </a:highlight>
                <a:latin typeface="Times New Roman" panose="02020603050405020304" pitchFamily="18" charset="0"/>
                <a:cs typeface="Times New Roman" panose="02020603050405020304" pitchFamily="18" charset="0"/>
              </a:rPr>
              <a:t>Checking if data is balanced or not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78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48BE0-2B82-D1A4-9A69-47729F8C861F}"/>
              </a:ext>
            </a:extLst>
          </p:cNvPr>
          <p:cNvSpPr txBox="1"/>
          <p:nvPr/>
        </p:nvSpPr>
        <p:spPr>
          <a:xfrm>
            <a:off x="1040130" y="914400"/>
            <a:ext cx="9978390" cy="3508653"/>
          </a:xfrm>
          <a:prstGeom prst="rect">
            <a:avLst/>
          </a:prstGeom>
          <a:noFill/>
        </p:spPr>
        <p:txBody>
          <a:bodyPr wrap="square" rtlCol="0">
            <a:spAutoFit/>
          </a:bodyPr>
          <a:lstStyle/>
          <a:p>
            <a:pPr algn="l"/>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5</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a:t>
            </a:r>
            <a:r>
              <a:rPr lang="en-IN" sz="2400" b="1" dirty="0">
                <a:solidFill>
                  <a:srgbClr val="0D0D0D"/>
                </a:solidFill>
                <a:highlight>
                  <a:srgbClr val="FFFFFF"/>
                </a:highlight>
                <a:latin typeface="Times New Roman" panose="02020603050405020304" pitchFamily="18" charset="0"/>
                <a:cs typeface="Times New Roman" panose="02020603050405020304" pitchFamily="18" charset="0"/>
              </a:rPr>
              <a:t>B</a:t>
            </a:r>
            <a:r>
              <a:rPr lang="en-IN"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uilding:</a:t>
            </a:r>
            <a:endPar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Split the dataset into training and testing sets.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Train the selected models on the training data.</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Evaluate the trained models using evaluation metrics like accuracy, precision, recall, F1-score, and ROC-AUC.</a:t>
            </a:r>
          </a:p>
          <a:p>
            <a:pPr lvl="1" algn="l"/>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lvl="1" algn="l"/>
            <a:r>
              <a:rPr lang="en-US" b="1" i="0" dirty="0">
                <a:solidFill>
                  <a:srgbClr val="FF0000"/>
                </a:solidFill>
                <a:effectLst/>
                <a:highlight>
                  <a:srgbClr val="FFFFFF"/>
                </a:highlight>
                <a:latin typeface="Times New Roman" panose="02020603050405020304" pitchFamily="18" charset="0"/>
                <a:cs typeface="Times New Roman" panose="02020603050405020304" pitchFamily="18" charset="0"/>
              </a:rPr>
              <a:t>WHAT WE D</a:t>
            </a:r>
            <a:r>
              <a:rPr lang="en-US" b="1" dirty="0">
                <a:solidFill>
                  <a:srgbClr val="FF0000"/>
                </a:solidFill>
                <a:highlight>
                  <a:srgbClr val="FFFFFF"/>
                </a:highlight>
                <a:latin typeface="Times New Roman" panose="02020603050405020304" pitchFamily="18" charset="0"/>
                <a:cs typeface="Times New Roman" panose="02020603050405020304" pitchFamily="18" charset="0"/>
              </a:rPr>
              <a:t>ONE</a:t>
            </a:r>
          </a:p>
          <a:p>
            <a:pPr lvl="1" algn="l"/>
            <a:endParaRPr lang="en-US" b="1" i="0" dirty="0">
              <a:solidFill>
                <a:srgbClr val="FF0000"/>
              </a:solidFill>
              <a:effectLst/>
              <a:highlight>
                <a:srgbClr val="FFFFFF"/>
              </a:highlight>
              <a:latin typeface="Times New Roman" panose="02020603050405020304" pitchFamily="18" charset="0"/>
              <a:cs typeface="Times New Roman" panose="02020603050405020304" pitchFamily="18" charset="0"/>
            </a:endParaRPr>
          </a:p>
          <a:p>
            <a:pPr lvl="1" algn="l"/>
            <a:r>
              <a:rPr lang="en-US" b="1" i="0" dirty="0">
                <a:solidFill>
                  <a:schemeClr val="bg2">
                    <a:lumMod val="10000"/>
                  </a:schemeClr>
                </a:solidFill>
                <a:effectLst/>
                <a:highlight>
                  <a:srgbClr val="FFFFFF"/>
                </a:highlight>
                <a:latin typeface="Times New Roman" panose="02020603050405020304" pitchFamily="18" charset="0"/>
                <a:cs typeface="Times New Roman" panose="02020603050405020304" pitchFamily="18" charset="0"/>
              </a:rPr>
              <a:t>1.Train Test Split</a:t>
            </a:r>
          </a:p>
          <a:p>
            <a:pPr lvl="1" algn="l"/>
            <a:r>
              <a:rPr lang="en-US" b="1" dirty="0">
                <a:solidFill>
                  <a:schemeClr val="bg2">
                    <a:lumMod val="10000"/>
                  </a:schemeClr>
                </a:solidFill>
                <a:highlight>
                  <a:srgbClr val="FFFFFF"/>
                </a:highlight>
                <a:latin typeface="Times New Roman" panose="02020603050405020304" pitchFamily="18" charset="0"/>
                <a:cs typeface="Times New Roman" panose="02020603050405020304" pitchFamily="18" charset="0"/>
              </a:rPr>
              <a:t>2.Scaling Data</a:t>
            </a:r>
          </a:p>
          <a:p>
            <a:pPr lvl="1" algn="l"/>
            <a:r>
              <a:rPr lang="en-US" b="1" i="0" dirty="0">
                <a:solidFill>
                  <a:schemeClr val="bg2">
                    <a:lumMod val="10000"/>
                  </a:schemeClr>
                </a:solidFill>
                <a:effectLst/>
                <a:highlight>
                  <a:srgbClr val="FFFFFF"/>
                </a:highlight>
                <a:latin typeface="Times New Roman" panose="02020603050405020304" pitchFamily="18" charset="0"/>
                <a:cs typeface="Times New Roman" panose="02020603050405020304" pitchFamily="18" charset="0"/>
              </a:rPr>
              <a:t>3.Model Training</a:t>
            </a:r>
          </a:p>
          <a:p>
            <a:endParaRPr lang="en-IN" dirty="0"/>
          </a:p>
        </p:txBody>
      </p:sp>
    </p:spTree>
    <p:extLst>
      <p:ext uri="{BB962C8B-B14F-4D97-AF65-F5344CB8AC3E}">
        <p14:creationId xmlns:p14="http://schemas.microsoft.com/office/powerpoint/2010/main" val="391760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ABC41F-036F-69F2-B4D2-9B954E6EEC86}"/>
              </a:ext>
            </a:extLst>
          </p:cNvPr>
          <p:cNvPicPr>
            <a:picLocks noChangeAspect="1"/>
          </p:cNvPicPr>
          <p:nvPr/>
        </p:nvPicPr>
        <p:blipFill rotWithShape="1">
          <a:blip r:embed="rId2"/>
          <a:srcRect l="3000" t="12500" r="1563" b="8000"/>
          <a:stretch/>
        </p:blipFill>
        <p:spPr>
          <a:xfrm>
            <a:off x="278130" y="1211580"/>
            <a:ext cx="11635740" cy="5452110"/>
          </a:xfrm>
          <a:prstGeom prst="rect">
            <a:avLst/>
          </a:prstGeom>
        </p:spPr>
      </p:pic>
      <p:sp>
        <p:nvSpPr>
          <p:cNvPr id="5" name="TextBox 4">
            <a:extLst>
              <a:ext uri="{FF2B5EF4-FFF2-40B4-BE49-F238E27FC236}">
                <a16:creationId xmlns:a16="http://schemas.microsoft.com/office/drawing/2014/main" id="{57037657-4B88-488C-5B56-456EB0822E1D}"/>
              </a:ext>
            </a:extLst>
          </p:cNvPr>
          <p:cNvSpPr txBox="1"/>
          <p:nvPr/>
        </p:nvSpPr>
        <p:spPr>
          <a:xfrm>
            <a:off x="251460" y="342900"/>
            <a:ext cx="11269980" cy="830997"/>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Training</a:t>
            </a:r>
          </a:p>
          <a:p>
            <a:pPr algn="ctr"/>
            <a:r>
              <a:rPr lang="en-US" sz="2400" dirty="0">
                <a:latin typeface="Times New Roman" panose="02020603050405020304" pitchFamily="18" charset="0"/>
                <a:cs typeface="Times New Roman" panose="02020603050405020304" pitchFamily="18" charset="0"/>
              </a:rPr>
              <a:t>empty list for appending performance metric score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537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1DAE6-B899-458D-184D-9DC4A645765E}"/>
              </a:ext>
            </a:extLst>
          </p:cNvPr>
          <p:cNvSpPr txBox="1"/>
          <p:nvPr/>
        </p:nvSpPr>
        <p:spPr>
          <a:xfrm>
            <a:off x="1634490" y="524743"/>
            <a:ext cx="8286750" cy="5808513"/>
          </a:xfrm>
          <a:prstGeom prst="rect">
            <a:avLst/>
          </a:prstGeom>
          <a:noFill/>
        </p:spPr>
        <p:txBody>
          <a:bodyPr wrap="square" rtlCol="0">
            <a:spAutoFit/>
          </a:bodyPr>
          <a:lstStyle/>
          <a:p>
            <a:pPr algn="ctr"/>
            <a:r>
              <a:rPr lang="en-IN" sz="4000"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rPr>
              <a:t>Problem Statement</a:t>
            </a:r>
          </a:p>
          <a:p>
            <a:pPr algn="ctr"/>
            <a:endParaRPr lang="en-IN" sz="4000" b="1"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marL="228600" lvl="0" indent="-175260" algn="just" rtl="0">
              <a:lnSpc>
                <a:spcPct val="90000"/>
              </a:lnSpc>
              <a:spcBef>
                <a:spcPts val="0"/>
              </a:spcBef>
              <a:spcAft>
                <a:spcPts val="0"/>
              </a:spcAft>
              <a:buSzPct val="100000"/>
              <a:buChar char="•"/>
            </a:pPr>
            <a:r>
              <a:rPr lang="en-US" sz="2000" dirty="0">
                <a:latin typeface="Times New Roman" panose="02020603050405020304" pitchFamily="18" charset="0"/>
                <a:cs typeface="Times New Roman" panose="02020603050405020304" pitchFamily="18" charset="0"/>
              </a:rPr>
              <a:t>Visiting hospitals for regular check-ups it is almost always seen that they encourage people to get special check-ups to identify if they are at risk of heart diseases. Heart diseases have unfortunately become very common. It may be due to various reasons such as lifestyle, work pressure, lack of exercise, etc. In this project, we will be working on predicting the 10-year risk of Coronary Heart Disease (CHD). We are given a set of variables that impact heart diseases. These variables are related to demographic, past, and current medical history.</a:t>
            </a:r>
          </a:p>
          <a:p>
            <a:pPr marL="228600" lvl="0" indent="-175260" algn="just" rtl="0">
              <a:lnSpc>
                <a:spcPct val="90000"/>
              </a:lnSpc>
              <a:spcBef>
                <a:spcPts val="0"/>
              </a:spcBef>
              <a:spcAft>
                <a:spcPts val="0"/>
              </a:spcAft>
              <a:buSzPct val="100000"/>
              <a:buChar char="•"/>
            </a:pPr>
            <a:r>
              <a:rPr lang="en-US" sz="2000" dirty="0">
                <a:latin typeface="Times New Roman" panose="02020603050405020304" pitchFamily="18" charset="0"/>
                <a:cs typeface="Times New Roman" panose="02020603050405020304" pitchFamily="18" charset="0"/>
              </a:rPr>
              <a:t>The dataset is from an ongoing cardiovascular study on residents of the town of Framingham, Massachusetts. The classification goal is to predict whether the patient has a 10-year risk of future coronary heart disease (CHD). The dataset provides the patients’ information. It include over 3390 records and 16 attributes Variables. Each attribute is a potential risk factor. There are both demographic, </a:t>
            </a:r>
            <a:r>
              <a:rPr lang="en-US" sz="2000" dirty="0" err="1">
                <a:latin typeface="Times New Roman" panose="02020603050405020304" pitchFamily="18" charset="0"/>
                <a:cs typeface="Times New Roman" panose="02020603050405020304" pitchFamily="18" charset="0"/>
              </a:rPr>
              <a:t>behavioural</a:t>
            </a:r>
            <a:r>
              <a:rPr lang="en-US" sz="2000" dirty="0">
                <a:latin typeface="Times New Roman" panose="02020603050405020304" pitchFamily="18" charset="0"/>
                <a:cs typeface="Times New Roman" panose="02020603050405020304" pitchFamily="18" charset="0"/>
              </a:rPr>
              <a:t>, and medical risk factors.</a:t>
            </a:r>
          </a:p>
          <a:p>
            <a:pPr marL="228600" lvl="0" indent="-50800" algn="just" rtl="0">
              <a:lnSpc>
                <a:spcPct val="90000"/>
              </a:lnSpc>
              <a:spcBef>
                <a:spcPts val="0"/>
              </a:spcBef>
              <a:spcAft>
                <a:spcPts val="0"/>
              </a:spcAft>
              <a:buSzPct val="64000"/>
              <a:buNone/>
            </a:pPr>
            <a:endParaRPr lang="en-US" sz="1050" dirty="0"/>
          </a:p>
          <a:p>
            <a:endParaRPr lang="en-IN" sz="1200"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algn="ctr"/>
            <a:endParaRPr lang="en-IN" dirty="0"/>
          </a:p>
        </p:txBody>
      </p:sp>
    </p:spTree>
    <p:extLst>
      <p:ext uri="{BB962C8B-B14F-4D97-AF65-F5344CB8AC3E}">
        <p14:creationId xmlns:p14="http://schemas.microsoft.com/office/powerpoint/2010/main" val="3193422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ABC41F-036F-69F2-B4D2-9B954E6EEC86}"/>
              </a:ext>
            </a:extLst>
          </p:cNvPr>
          <p:cNvPicPr>
            <a:picLocks noChangeAspect="1"/>
          </p:cNvPicPr>
          <p:nvPr/>
        </p:nvPicPr>
        <p:blipFill rotWithShape="1">
          <a:blip r:embed="rId2"/>
          <a:srcRect l="3000" t="12500" r="1563" b="8000"/>
          <a:stretch/>
        </p:blipFill>
        <p:spPr>
          <a:xfrm>
            <a:off x="278130" y="1211580"/>
            <a:ext cx="11635740" cy="5452110"/>
          </a:xfrm>
          <a:prstGeom prst="rect">
            <a:avLst/>
          </a:prstGeom>
        </p:spPr>
      </p:pic>
      <p:sp>
        <p:nvSpPr>
          <p:cNvPr id="5" name="TextBox 4">
            <a:extLst>
              <a:ext uri="{FF2B5EF4-FFF2-40B4-BE49-F238E27FC236}">
                <a16:creationId xmlns:a16="http://schemas.microsoft.com/office/drawing/2014/main" id="{57037657-4B88-488C-5B56-456EB0822E1D}"/>
              </a:ext>
            </a:extLst>
          </p:cNvPr>
          <p:cNvSpPr txBox="1"/>
          <p:nvPr/>
        </p:nvSpPr>
        <p:spPr>
          <a:xfrm>
            <a:off x="251460" y="342900"/>
            <a:ext cx="11269980" cy="830997"/>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Training</a:t>
            </a:r>
          </a:p>
          <a:p>
            <a:pPr algn="ctr"/>
            <a:r>
              <a:rPr lang="en-US" sz="2400" dirty="0">
                <a:latin typeface="Times New Roman" panose="02020603050405020304" pitchFamily="18" charset="0"/>
                <a:cs typeface="Times New Roman" panose="02020603050405020304" pitchFamily="18" charset="0"/>
              </a:rPr>
              <a:t>empty list for appending performance metric score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936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88C46-0971-BFB5-483A-45D041466678}"/>
              </a:ext>
            </a:extLst>
          </p:cNvPr>
          <p:cNvSpPr txBox="1"/>
          <p:nvPr/>
        </p:nvSpPr>
        <p:spPr>
          <a:xfrm>
            <a:off x="975360" y="788670"/>
            <a:ext cx="10241280" cy="7478970"/>
          </a:xfrm>
          <a:prstGeom prst="rect">
            <a:avLst/>
          </a:prstGeom>
          <a:noFill/>
        </p:spPr>
        <p:txBody>
          <a:bodyPr wrap="square" rtlCol="0">
            <a:spAutoFit/>
          </a:bodyPr>
          <a:lstStyle/>
          <a:p>
            <a:pPr lvl="1"/>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6</a:t>
            </a:r>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 and </a:t>
            </a:r>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Implementation</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lvl="1"/>
            <a:endParaRPr lang="en-US" sz="2400" dirty="0">
              <a:solidFill>
                <a:srgbClr val="0D0D0D"/>
              </a:solidFill>
              <a:highlight>
                <a:srgbClr val="FFFFFF"/>
              </a:highlight>
              <a:latin typeface="Times New Roman" panose="02020603050405020304" pitchFamily="18" charset="0"/>
              <a:cs typeface="Times New Roman" panose="02020603050405020304" pitchFamily="18" charset="0"/>
            </a:endParaRPr>
          </a:p>
          <a:p>
            <a:pPr lvl="1"/>
            <a:r>
              <a:rPr lang="en-US" b="1" i="0" dirty="0">
                <a:solidFill>
                  <a:srgbClr val="C00000"/>
                </a:solidFill>
                <a:effectLst/>
                <a:highlight>
                  <a:srgbClr val="FFFFFF"/>
                </a:highlight>
                <a:latin typeface="Times New Roman" panose="02020603050405020304" pitchFamily="18" charset="0"/>
                <a:cs typeface="Times New Roman" panose="02020603050405020304" pitchFamily="18" charset="0"/>
              </a:rPr>
              <a:t>WHAT WE DONE</a:t>
            </a:r>
          </a:p>
          <a:p>
            <a:pPr lvl="1"/>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1F2328"/>
                </a:solidFill>
                <a:effectLst/>
                <a:highlight>
                  <a:srgbClr val="FFFFFF"/>
                </a:highlight>
                <a:latin typeface="-apple-system"/>
              </a:rPr>
              <a:t>We scaled the features to bring down all of the values to a similar range. We pass the features to 8 different classification models. We also did hyperparameter tuning using </a:t>
            </a:r>
            <a:r>
              <a:rPr lang="en-US" b="0" i="0" dirty="0" err="1">
                <a:solidFill>
                  <a:srgbClr val="1F2328"/>
                </a:solidFill>
                <a:effectLst/>
                <a:highlight>
                  <a:srgbClr val="FFFFFF"/>
                </a:highlight>
                <a:latin typeface="-apple-system"/>
              </a:rPr>
              <a:t>RandomSearchCV</a:t>
            </a:r>
            <a:r>
              <a:rPr lang="en-US" b="0" i="0" dirty="0">
                <a:solidFill>
                  <a:srgbClr val="1F2328"/>
                </a:solidFill>
                <a:effectLst/>
                <a:highlight>
                  <a:srgbClr val="FFFFFF"/>
                </a:highlight>
                <a:latin typeface="-apple-system"/>
              </a:rPr>
              <a:t> and </a:t>
            </a:r>
            <a:r>
              <a:rPr lang="en-US" b="0" i="0" dirty="0" err="1">
                <a:solidFill>
                  <a:srgbClr val="1F2328"/>
                </a:solidFill>
                <a:effectLst/>
                <a:highlight>
                  <a:srgbClr val="FFFFFF"/>
                </a:highlight>
                <a:latin typeface="-apple-system"/>
              </a:rPr>
              <a:t>GridSearchCV</a:t>
            </a:r>
            <a:r>
              <a:rPr lang="en-US" b="0" i="0" dirty="0">
                <a:solidFill>
                  <a:srgbClr val="1F2328"/>
                </a:solidFill>
                <a:effectLst/>
                <a:highlight>
                  <a:srgbClr val="FFFFFF"/>
                </a:highlight>
                <a:latin typeface="-apple-system"/>
              </a:rPr>
              <a:t>.</a:t>
            </a:r>
          </a:p>
          <a:p>
            <a:pPr algn="l"/>
            <a:r>
              <a:rPr lang="en-US" b="0" i="0" dirty="0">
                <a:solidFill>
                  <a:srgbClr val="1F2328"/>
                </a:solidFill>
                <a:effectLst/>
                <a:highlight>
                  <a:srgbClr val="FFFFFF"/>
                </a:highlight>
                <a:latin typeface="-apple-system"/>
              </a:rPr>
              <a:t>Performance Evaluation: After passing it to various classification models and calculating the metrics, we choose a final model that can make better predictions. We evaluated different performance metrics but choose our final model using the f1 score and recall score.</a:t>
            </a:r>
          </a:p>
          <a:p>
            <a:pPr algn="l"/>
            <a:endParaRPr lang="en-US" dirty="0">
              <a:solidFill>
                <a:srgbClr val="1F2328"/>
              </a:solidFill>
              <a:highlight>
                <a:srgbClr val="FFFFFF"/>
              </a:highlight>
              <a:latin typeface="-apple-system"/>
            </a:endParaRPr>
          </a:p>
          <a:p>
            <a:pPr marL="285750" indent="-285750" algn="l">
              <a:buFont typeface="Arial" panose="020B0604020202020204" pitchFamily="34" charset="0"/>
              <a:buChar char="•"/>
            </a:pPr>
            <a:r>
              <a:rPr lang="en-US" b="0" i="0" dirty="0">
                <a:solidFill>
                  <a:srgbClr val="1F2328"/>
                </a:solidFill>
                <a:effectLst/>
                <a:highlight>
                  <a:srgbClr val="FFFFFF"/>
                </a:highlight>
                <a:latin typeface="-apple-system"/>
              </a:rPr>
              <a:t>Logistic Regression</a:t>
            </a:r>
          </a:p>
          <a:p>
            <a:pPr marL="285750" indent="-285750" algn="l">
              <a:buFont typeface="Arial" panose="020B0604020202020204" pitchFamily="34" charset="0"/>
              <a:buChar char="•"/>
            </a:pPr>
            <a:r>
              <a:rPr lang="en-US" dirty="0">
                <a:solidFill>
                  <a:srgbClr val="1F2328"/>
                </a:solidFill>
                <a:highlight>
                  <a:srgbClr val="FFFFFF"/>
                </a:highlight>
                <a:latin typeface="-apple-system"/>
              </a:rPr>
              <a:t>Support Vector Machine</a:t>
            </a:r>
          </a:p>
          <a:p>
            <a:pPr marL="285750" indent="-285750">
              <a:buFont typeface="Arial" panose="020B0604020202020204" pitchFamily="34" charset="0"/>
              <a:buChar char="•"/>
            </a:pPr>
            <a:r>
              <a:rPr lang="en-US" dirty="0">
                <a:solidFill>
                  <a:srgbClr val="1F2328"/>
                </a:solidFill>
                <a:highlight>
                  <a:srgbClr val="FFFFFF"/>
                </a:highlight>
                <a:latin typeface="-apple-system"/>
              </a:rPr>
              <a:t>Decision Tree</a:t>
            </a:r>
            <a:endParaRPr lang="en-US" b="0" i="0" dirty="0">
              <a:solidFill>
                <a:srgbClr val="1F2328"/>
              </a:solidFill>
              <a:effectLst/>
              <a:highlight>
                <a:srgbClr val="FFFFFF"/>
              </a:highlight>
              <a:latin typeface="-apple-system"/>
            </a:endParaRPr>
          </a:p>
          <a:p>
            <a:pPr marL="285750" indent="-285750">
              <a:buFont typeface="Arial" panose="020B0604020202020204" pitchFamily="34" charset="0"/>
              <a:buChar char="•"/>
            </a:pPr>
            <a:r>
              <a:rPr lang="en-US" dirty="0">
                <a:solidFill>
                  <a:srgbClr val="1F2328"/>
                </a:solidFill>
                <a:highlight>
                  <a:srgbClr val="FFFFFF"/>
                </a:highlight>
                <a:latin typeface="-apple-system"/>
              </a:rPr>
              <a:t>K </a:t>
            </a:r>
            <a:r>
              <a:rPr lang="en-US" b="0" i="0" dirty="0">
                <a:solidFill>
                  <a:srgbClr val="1F2328"/>
                </a:solidFill>
                <a:effectLst/>
                <a:highlight>
                  <a:srgbClr val="FFFFFF"/>
                </a:highlight>
                <a:latin typeface="-apple-system"/>
              </a:rPr>
              <a:t>Nearest Neighbor</a:t>
            </a:r>
            <a:endParaRPr lang="en-US" dirty="0">
              <a:solidFill>
                <a:srgbClr val="1F2328"/>
              </a:solidFill>
              <a:highlight>
                <a:srgbClr val="FFFFFF"/>
              </a:highlight>
              <a:latin typeface="-apple-system"/>
            </a:endParaRPr>
          </a:p>
          <a:p>
            <a:pPr marL="285750" indent="-285750" algn="l">
              <a:buFont typeface="Arial" panose="020B0604020202020204" pitchFamily="34" charset="0"/>
              <a:buChar char="•"/>
            </a:pPr>
            <a:r>
              <a:rPr lang="en-US" dirty="0">
                <a:solidFill>
                  <a:srgbClr val="1F2328"/>
                </a:solidFill>
                <a:highlight>
                  <a:srgbClr val="FFFFFF"/>
                </a:highlight>
                <a:latin typeface="-apple-system"/>
              </a:rPr>
              <a:t>Random Forest</a:t>
            </a:r>
          </a:p>
          <a:p>
            <a:pPr marL="285750" indent="-285750" algn="l">
              <a:buFont typeface="Arial" panose="020B0604020202020204" pitchFamily="34" charset="0"/>
              <a:buChar char="•"/>
            </a:pPr>
            <a:r>
              <a:rPr lang="en-US" b="0" i="0" dirty="0">
                <a:solidFill>
                  <a:srgbClr val="1F2328"/>
                </a:solidFill>
                <a:effectLst/>
                <a:highlight>
                  <a:srgbClr val="FFFFFF"/>
                </a:highlight>
                <a:latin typeface="-apple-system"/>
              </a:rPr>
              <a:t>AdaBoost</a:t>
            </a:r>
          </a:p>
          <a:p>
            <a:pPr marL="285750" indent="-285750" algn="l">
              <a:buFont typeface="Arial" panose="020B0604020202020204" pitchFamily="34" charset="0"/>
              <a:buChar char="•"/>
            </a:pPr>
            <a:r>
              <a:rPr lang="en-US" dirty="0" err="1">
                <a:solidFill>
                  <a:srgbClr val="1F2328"/>
                </a:solidFill>
                <a:highlight>
                  <a:srgbClr val="FFFFFF"/>
                </a:highlight>
                <a:latin typeface="-apple-system"/>
              </a:rPr>
              <a:t>XGBoost</a:t>
            </a:r>
            <a:endParaRPr lang="en-US" dirty="0">
              <a:solidFill>
                <a:srgbClr val="1F2328"/>
              </a:solidFill>
              <a:highlight>
                <a:srgbClr val="FFFFFF"/>
              </a:highlight>
              <a:latin typeface="-apple-system"/>
            </a:endParaRPr>
          </a:p>
          <a:p>
            <a:pPr marL="285750" indent="-285750" algn="l">
              <a:buFont typeface="Arial" panose="020B0604020202020204" pitchFamily="34" charset="0"/>
              <a:buChar char="•"/>
            </a:pPr>
            <a:r>
              <a:rPr lang="en-US" dirty="0" err="1">
                <a:solidFill>
                  <a:srgbClr val="1F2328"/>
                </a:solidFill>
                <a:highlight>
                  <a:srgbClr val="FFFFFF"/>
                </a:highlight>
                <a:latin typeface="-apple-system"/>
              </a:rPr>
              <a:t>LightGBM</a:t>
            </a:r>
            <a:endParaRPr lang="en-US" dirty="0">
              <a:solidFill>
                <a:srgbClr val="1F2328"/>
              </a:solidFill>
              <a:highlight>
                <a:srgbClr val="FFFFFF"/>
              </a:highlight>
              <a:latin typeface="-apple-system"/>
            </a:endParaRPr>
          </a:p>
          <a:p>
            <a:pPr algn="l"/>
            <a:endParaRPr lang="en-US" b="0" i="0" dirty="0">
              <a:solidFill>
                <a:srgbClr val="1F2328"/>
              </a:solidFill>
              <a:effectLst/>
              <a:highlight>
                <a:srgbClr val="FFFFFF"/>
              </a:highlight>
              <a:latin typeface="-apple-system"/>
            </a:endParaRPr>
          </a:p>
          <a:p>
            <a:pPr algn="l"/>
            <a:endParaRPr lang="en-US" dirty="0">
              <a:solidFill>
                <a:srgbClr val="1F2328"/>
              </a:solidFill>
              <a:highlight>
                <a:srgbClr val="FFFFFF"/>
              </a:highlight>
              <a:latin typeface="-apple-system"/>
            </a:endParaRPr>
          </a:p>
          <a:p>
            <a:pPr algn="l"/>
            <a:endParaRPr lang="en-US" b="0" i="0" dirty="0">
              <a:solidFill>
                <a:srgbClr val="1F2328"/>
              </a:solidFill>
              <a:effectLst/>
              <a:highlight>
                <a:srgbClr val="FFFFFF"/>
              </a:highlight>
              <a:latin typeface="-apple-system"/>
            </a:endParaRPr>
          </a:p>
          <a:p>
            <a:pPr algn="l"/>
            <a:endParaRPr lang="en-US" dirty="0">
              <a:solidFill>
                <a:srgbClr val="1F2328"/>
              </a:solidFill>
              <a:highlight>
                <a:srgbClr val="FFFFFF"/>
              </a:highlight>
              <a:latin typeface="-apple-system"/>
            </a:endParaRPr>
          </a:p>
          <a:p>
            <a:pPr algn="l"/>
            <a:endParaRPr lang="en-US" b="0" i="0" dirty="0">
              <a:solidFill>
                <a:srgbClr val="1F2328"/>
              </a:solidFill>
              <a:effectLst/>
              <a:highlight>
                <a:srgbClr val="FFFFFF"/>
              </a:highlight>
              <a:latin typeface="-apple-system"/>
            </a:endParaRPr>
          </a:p>
          <a:p>
            <a:pPr algn="l"/>
            <a:endParaRPr lang="en-US" dirty="0">
              <a:solidFill>
                <a:srgbClr val="1F2328"/>
              </a:solidFill>
              <a:highlight>
                <a:srgbClr val="FFFFFF"/>
              </a:highlight>
              <a:latin typeface="-apple-system"/>
            </a:endParaRPr>
          </a:p>
          <a:p>
            <a:pPr algn="l"/>
            <a:endParaRPr lang="en-US" b="0" i="0" dirty="0">
              <a:solidFill>
                <a:srgbClr val="1F2328"/>
              </a:solidFill>
              <a:effectLst/>
              <a:highlight>
                <a:srgbClr val="FFFFFF"/>
              </a:highlight>
              <a:latin typeface="-apple-system"/>
            </a:endParaRPr>
          </a:p>
          <a:p>
            <a:endParaRPr lang="en-IN" dirty="0"/>
          </a:p>
        </p:txBody>
      </p:sp>
    </p:spTree>
    <p:extLst>
      <p:ext uri="{BB962C8B-B14F-4D97-AF65-F5344CB8AC3E}">
        <p14:creationId xmlns:p14="http://schemas.microsoft.com/office/powerpoint/2010/main" val="29883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88C46-0971-BFB5-483A-45D041466678}"/>
              </a:ext>
            </a:extLst>
          </p:cNvPr>
          <p:cNvSpPr txBox="1"/>
          <p:nvPr/>
        </p:nvSpPr>
        <p:spPr>
          <a:xfrm>
            <a:off x="975360" y="571500"/>
            <a:ext cx="10241280" cy="3508653"/>
          </a:xfrm>
          <a:prstGeom prst="rect">
            <a:avLst/>
          </a:prstGeom>
          <a:noFill/>
        </p:spPr>
        <p:txBody>
          <a:bodyPr wrap="square" rtlCol="0">
            <a:spAutoFit/>
          </a:bodyPr>
          <a:lstStyle/>
          <a:p>
            <a:pPr lvl="1"/>
            <a:r>
              <a:rPr lang="en-US" sz="24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 and </a:t>
            </a:r>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Implementation</a:t>
            </a:r>
            <a:r>
              <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lvl="1"/>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Various machine learning algorithms were trained and evaluated using multiple metrics, with a focus on recall and F1-score due to the dataset's class imbalance and importance in healthcare applications.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LightGBM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XGBoost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RandomForestClassifier</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and KNN emerged as top-performing models.</a:t>
            </a:r>
          </a:p>
          <a:p>
            <a:pPr lvl="1"/>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lvl="1"/>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 can select the Final model as our KNN classifier due to its highest recall score. It is acceptable to classify a healthy individual as having a 10-year risk of coronary heart disease CHD (false positive) and to follow up with additional medical tests; however, it is categorically unacceptable to miss identifying a particular patient or to classify a particular patient as healthy (false negative).</a:t>
            </a:r>
          </a:p>
          <a:p>
            <a:pPr marL="742950" lvl="1" indent="-285750" algn="l">
              <a:buFont typeface="+mj-lt"/>
              <a:buAutoNum type="arabicPeriod"/>
            </a:pP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32AF42C5-F570-4EFF-5A88-79B816570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483" y="4051596"/>
            <a:ext cx="5953897" cy="261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7024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i="0" dirty="0">
                <a:effectLst/>
                <a:highlight>
                  <a:srgbClr val="FFFFFF"/>
                </a:highlight>
                <a:latin typeface="Times New Roman" panose="02020603050405020304" pitchFamily="18" charset="0"/>
                <a:cs typeface="Times New Roman" panose="02020603050405020304" pitchFamily="18" charset="0"/>
              </a:rPr>
              <a:t>Logistic Regression</a:t>
            </a:r>
          </a:p>
          <a:p>
            <a:endParaRPr lang="en-IN" dirty="0"/>
          </a:p>
        </p:txBody>
      </p:sp>
      <p:pic>
        <p:nvPicPr>
          <p:cNvPr id="10" name="Picture 9">
            <a:extLst>
              <a:ext uri="{FF2B5EF4-FFF2-40B4-BE49-F238E27FC236}">
                <a16:creationId xmlns:a16="http://schemas.microsoft.com/office/drawing/2014/main" id="{69AB5FED-C37B-9CCD-6B3A-66EF4AEDEB78}"/>
              </a:ext>
            </a:extLst>
          </p:cNvPr>
          <p:cNvPicPr>
            <a:picLocks noChangeAspect="1"/>
          </p:cNvPicPr>
          <p:nvPr/>
        </p:nvPicPr>
        <p:blipFill rotWithShape="1">
          <a:blip r:embed="rId2"/>
          <a:srcRect l="3142" t="12973" r="5625" b="10631"/>
          <a:stretch/>
        </p:blipFill>
        <p:spPr>
          <a:xfrm>
            <a:off x="383058" y="1062681"/>
            <a:ext cx="11123142" cy="5239265"/>
          </a:xfrm>
          <a:prstGeom prst="rect">
            <a:avLst/>
          </a:prstGeom>
        </p:spPr>
      </p:pic>
    </p:spTree>
    <p:extLst>
      <p:ext uri="{BB962C8B-B14F-4D97-AF65-F5344CB8AC3E}">
        <p14:creationId xmlns:p14="http://schemas.microsoft.com/office/powerpoint/2010/main" val="72997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dirty="0">
                <a:highlight>
                  <a:srgbClr val="FFFFFF"/>
                </a:highlight>
                <a:latin typeface="Times New Roman" panose="02020603050405020304" pitchFamily="18" charset="0"/>
                <a:cs typeface="Times New Roman" panose="02020603050405020304" pitchFamily="18" charset="0"/>
              </a:rPr>
              <a:t>Support Vector Machine</a:t>
            </a:r>
            <a:endParaRPr lang="en-IN" sz="2000" i="0" dirty="0">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674EC47E-0E74-15C8-760E-3892B9A7E301}"/>
              </a:ext>
            </a:extLst>
          </p:cNvPr>
          <p:cNvPicPr>
            <a:picLocks noChangeAspect="1"/>
          </p:cNvPicPr>
          <p:nvPr/>
        </p:nvPicPr>
        <p:blipFill rotWithShape="1">
          <a:blip r:embed="rId2"/>
          <a:srcRect l="3344" t="12612" r="4020" b="13513"/>
          <a:stretch/>
        </p:blipFill>
        <p:spPr>
          <a:xfrm>
            <a:off x="448961" y="1320760"/>
            <a:ext cx="11294077" cy="5066271"/>
          </a:xfrm>
          <a:prstGeom prst="rect">
            <a:avLst/>
          </a:prstGeom>
        </p:spPr>
      </p:pic>
    </p:spTree>
    <p:extLst>
      <p:ext uri="{BB962C8B-B14F-4D97-AF65-F5344CB8AC3E}">
        <p14:creationId xmlns:p14="http://schemas.microsoft.com/office/powerpoint/2010/main" val="3555728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i="0" dirty="0">
                <a:effectLst/>
                <a:highlight>
                  <a:srgbClr val="FFFFFF"/>
                </a:highlight>
                <a:latin typeface="Times New Roman" panose="02020603050405020304" pitchFamily="18" charset="0"/>
                <a:cs typeface="Times New Roman" panose="02020603050405020304" pitchFamily="18" charset="0"/>
              </a:rPr>
              <a:t>Decision Tree</a:t>
            </a:r>
          </a:p>
          <a:p>
            <a:endParaRPr lang="en-IN" dirty="0"/>
          </a:p>
        </p:txBody>
      </p:sp>
      <p:pic>
        <p:nvPicPr>
          <p:cNvPr id="7" name="Picture 6">
            <a:extLst>
              <a:ext uri="{FF2B5EF4-FFF2-40B4-BE49-F238E27FC236}">
                <a16:creationId xmlns:a16="http://schemas.microsoft.com/office/drawing/2014/main" id="{96CD1494-B056-9F36-B347-3CE5F3932875}"/>
              </a:ext>
            </a:extLst>
          </p:cNvPr>
          <p:cNvPicPr>
            <a:picLocks noChangeAspect="1"/>
          </p:cNvPicPr>
          <p:nvPr/>
        </p:nvPicPr>
        <p:blipFill rotWithShape="1">
          <a:blip r:embed="rId2"/>
          <a:srcRect l="3446" t="11171" r="2805" b="14595"/>
          <a:stretch/>
        </p:blipFill>
        <p:spPr>
          <a:xfrm>
            <a:off x="531341" y="1320760"/>
            <a:ext cx="11430000" cy="5090985"/>
          </a:xfrm>
          <a:prstGeom prst="rect">
            <a:avLst/>
          </a:prstGeom>
        </p:spPr>
      </p:pic>
    </p:spTree>
    <p:extLst>
      <p:ext uri="{BB962C8B-B14F-4D97-AF65-F5344CB8AC3E}">
        <p14:creationId xmlns:p14="http://schemas.microsoft.com/office/powerpoint/2010/main" val="78409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i="0" dirty="0">
                <a:effectLst/>
                <a:highlight>
                  <a:srgbClr val="FFFFFF"/>
                </a:highlight>
                <a:latin typeface="Times New Roman" panose="02020603050405020304" pitchFamily="18" charset="0"/>
                <a:cs typeface="Times New Roman" panose="02020603050405020304" pitchFamily="18" charset="0"/>
              </a:rPr>
              <a:t>KNN (K-Nearest Neighbours)</a:t>
            </a:r>
          </a:p>
          <a:p>
            <a:endParaRPr lang="en-IN" dirty="0"/>
          </a:p>
        </p:txBody>
      </p:sp>
      <p:pic>
        <p:nvPicPr>
          <p:cNvPr id="7" name="Picture 6">
            <a:extLst>
              <a:ext uri="{FF2B5EF4-FFF2-40B4-BE49-F238E27FC236}">
                <a16:creationId xmlns:a16="http://schemas.microsoft.com/office/drawing/2014/main" id="{CC76C0D3-C745-E25B-E7EE-EA8ABDFBA24B}"/>
              </a:ext>
            </a:extLst>
          </p:cNvPr>
          <p:cNvPicPr>
            <a:picLocks noChangeAspect="1"/>
          </p:cNvPicPr>
          <p:nvPr/>
        </p:nvPicPr>
        <p:blipFill rotWithShape="1">
          <a:blip r:embed="rId2"/>
          <a:srcRect l="3345" t="11711" r="3717" b="8648"/>
          <a:stretch/>
        </p:blipFill>
        <p:spPr>
          <a:xfrm>
            <a:off x="430427" y="1121992"/>
            <a:ext cx="11331146" cy="5461688"/>
          </a:xfrm>
          <a:prstGeom prst="rect">
            <a:avLst/>
          </a:prstGeom>
        </p:spPr>
      </p:pic>
    </p:spTree>
    <p:extLst>
      <p:ext uri="{BB962C8B-B14F-4D97-AF65-F5344CB8AC3E}">
        <p14:creationId xmlns:p14="http://schemas.microsoft.com/office/powerpoint/2010/main" val="2348363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dirty="0">
                <a:highlight>
                  <a:srgbClr val="FFFFFF"/>
                </a:highlight>
                <a:latin typeface="Times New Roman" panose="02020603050405020304" pitchFamily="18" charset="0"/>
                <a:cs typeface="Times New Roman" panose="02020603050405020304" pitchFamily="18" charset="0"/>
              </a:rPr>
              <a:t>Random Forest </a:t>
            </a:r>
            <a:endParaRPr lang="en-IN" sz="2000" i="0" dirty="0">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CBBB5AF6-6075-3522-E0CF-AF5E0FABEB24}"/>
              </a:ext>
            </a:extLst>
          </p:cNvPr>
          <p:cNvPicPr>
            <a:picLocks noChangeAspect="1"/>
          </p:cNvPicPr>
          <p:nvPr/>
        </p:nvPicPr>
        <p:blipFill rotWithShape="1">
          <a:blip r:embed="rId2"/>
          <a:srcRect l="2837" t="12611" r="3614" b="16937"/>
          <a:stretch/>
        </p:blipFill>
        <p:spPr>
          <a:xfrm>
            <a:off x="393356" y="1320760"/>
            <a:ext cx="11405287" cy="4831493"/>
          </a:xfrm>
          <a:prstGeom prst="rect">
            <a:avLst/>
          </a:prstGeom>
        </p:spPr>
      </p:pic>
    </p:spTree>
    <p:extLst>
      <p:ext uri="{BB962C8B-B14F-4D97-AF65-F5344CB8AC3E}">
        <p14:creationId xmlns:p14="http://schemas.microsoft.com/office/powerpoint/2010/main" val="427540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5BEAD3-97CC-6E38-60F1-D93CF093F4AC}"/>
              </a:ext>
            </a:extLst>
          </p:cNvPr>
          <p:cNvSpPr txBox="1"/>
          <p:nvPr/>
        </p:nvSpPr>
        <p:spPr>
          <a:xfrm>
            <a:off x="685800" y="274320"/>
            <a:ext cx="9784080" cy="1046440"/>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000" i="0" dirty="0">
                <a:effectLst/>
                <a:highlight>
                  <a:srgbClr val="FFFFFF"/>
                </a:highlight>
                <a:latin typeface="Times New Roman" panose="02020603050405020304" pitchFamily="18" charset="0"/>
                <a:cs typeface="Times New Roman" panose="02020603050405020304" pitchFamily="18" charset="0"/>
              </a:rPr>
              <a:t>Ada Boost</a:t>
            </a:r>
          </a:p>
          <a:p>
            <a:endParaRPr lang="en-IN" dirty="0"/>
          </a:p>
        </p:txBody>
      </p:sp>
      <p:pic>
        <p:nvPicPr>
          <p:cNvPr id="7" name="Picture 6">
            <a:extLst>
              <a:ext uri="{FF2B5EF4-FFF2-40B4-BE49-F238E27FC236}">
                <a16:creationId xmlns:a16="http://schemas.microsoft.com/office/drawing/2014/main" id="{4847629B-47ED-023D-02CA-CA661A78CB35}"/>
              </a:ext>
            </a:extLst>
          </p:cNvPr>
          <p:cNvPicPr>
            <a:picLocks noChangeAspect="1"/>
          </p:cNvPicPr>
          <p:nvPr/>
        </p:nvPicPr>
        <p:blipFill rotWithShape="1">
          <a:blip r:embed="rId2"/>
          <a:srcRect l="4156" t="11712" r="2500" b="13873"/>
          <a:stretch/>
        </p:blipFill>
        <p:spPr>
          <a:xfrm>
            <a:off x="531339" y="1112108"/>
            <a:ext cx="11380573" cy="5103342"/>
          </a:xfrm>
          <a:prstGeom prst="rect">
            <a:avLst/>
          </a:prstGeom>
        </p:spPr>
      </p:pic>
    </p:spTree>
    <p:extLst>
      <p:ext uri="{BB962C8B-B14F-4D97-AF65-F5344CB8AC3E}">
        <p14:creationId xmlns:p14="http://schemas.microsoft.com/office/powerpoint/2010/main" val="420828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3719A-0FB3-52B1-44D6-878265BBA0DD}"/>
              </a:ext>
            </a:extLst>
          </p:cNvPr>
          <p:cNvSpPr txBox="1"/>
          <p:nvPr/>
        </p:nvSpPr>
        <p:spPr>
          <a:xfrm>
            <a:off x="729049" y="568411"/>
            <a:ext cx="10120183" cy="1107996"/>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400" dirty="0">
                <a:highlight>
                  <a:srgbClr val="FFFFFF"/>
                </a:highlight>
                <a:latin typeface="Times New Roman" panose="02020603050405020304" pitchFamily="18" charset="0"/>
                <a:cs typeface="Times New Roman" panose="02020603050405020304" pitchFamily="18" charset="0"/>
              </a:rPr>
              <a:t>XG Boost</a:t>
            </a:r>
            <a:endParaRPr lang="en-IN" sz="2400" i="0" dirty="0">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4202481F-CB38-A186-292D-50753E10B628}"/>
              </a:ext>
            </a:extLst>
          </p:cNvPr>
          <p:cNvPicPr>
            <a:picLocks noChangeAspect="1"/>
          </p:cNvPicPr>
          <p:nvPr/>
        </p:nvPicPr>
        <p:blipFill rotWithShape="1">
          <a:blip r:embed="rId2"/>
          <a:srcRect l="1317" t="11893" r="2601" b="16035"/>
          <a:stretch/>
        </p:blipFill>
        <p:spPr>
          <a:xfrm>
            <a:off x="238897" y="1346886"/>
            <a:ext cx="11714205" cy="4942703"/>
          </a:xfrm>
          <a:prstGeom prst="rect">
            <a:avLst/>
          </a:prstGeom>
        </p:spPr>
      </p:pic>
    </p:spTree>
    <p:extLst>
      <p:ext uri="{BB962C8B-B14F-4D97-AF65-F5344CB8AC3E}">
        <p14:creationId xmlns:p14="http://schemas.microsoft.com/office/powerpoint/2010/main" val="3620286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F5B405-9DFE-7CCB-E631-0F0355D1A03E}"/>
              </a:ext>
            </a:extLst>
          </p:cNvPr>
          <p:cNvSpPr txBox="1"/>
          <p:nvPr/>
        </p:nvSpPr>
        <p:spPr>
          <a:xfrm>
            <a:off x="640080" y="548640"/>
            <a:ext cx="10984230" cy="6278642"/>
          </a:xfrm>
          <a:prstGeom prst="rect">
            <a:avLst/>
          </a:prstGeom>
          <a:noFill/>
        </p:spPr>
        <p:txBody>
          <a:bodyPr wrap="square" rtlCol="0">
            <a:spAutoFit/>
          </a:bodyPr>
          <a:lstStyle/>
          <a:p>
            <a:pPr algn="l"/>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The risk of coronary heart disease (CHD) depends on various factors, including genetics, lifestyle choices, and medical history. Some common risk factors for CHD include:</a:t>
            </a:r>
          </a:p>
          <a:p>
            <a:pPr algn="l"/>
            <a:endPar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High Blood Pressure</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Hypertension can damage arteries over time, increasing the risk of CHD.</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High Cholesterol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Elevated levels of LDL cholesterol (bad cholesterol) can lead to plaque buildup in the arteries, restricting blood flow to the heart.</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Smoking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Tobacco use is a significant risk factor for CHD as it damages blood vessels and contributes to plaque buildup.</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Diabetes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Individuals with diabetes are at a higher risk of developing CHD due to elevated blood sugar levels that can damage blood vessels.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Obesity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Being overweight or obese increases the risk of CHD as it often leads to conditions such as high blood pressure and diabetes.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Physical Inactivity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Lack of regular exercise can contribute to obesity and other risk factors for CHD.</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Unhealthy Diet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Diets high in saturated and trans fats, cholesterol, sodium, and refined sugars increase the risk of CHD.</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Family History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 family history of CHD can increase an individual's risk, suggesting a genetic predisposition to the condition.</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Age and Gender</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Risk of CHD increases with age, and men generally face a higher risk than premenopausal women. However, after menopause, women's risk catches up to men's.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Stress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Chronic stress can contribute to unhealthy behaviors such as overeating, smoking, or physical inactivity, which increase the risk of CHD.</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510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3719A-0FB3-52B1-44D6-878265BBA0DD}"/>
              </a:ext>
            </a:extLst>
          </p:cNvPr>
          <p:cNvSpPr txBox="1"/>
          <p:nvPr/>
        </p:nvSpPr>
        <p:spPr>
          <a:xfrm>
            <a:off x="753762" y="271849"/>
            <a:ext cx="10120183" cy="1415772"/>
          </a:xfrm>
          <a:prstGeom prst="rect">
            <a:avLst/>
          </a:prstGeom>
          <a:noFill/>
        </p:spPr>
        <p:txBody>
          <a:bodyPr wrap="square" rtlCol="0">
            <a:spAutoFit/>
          </a:bodyPr>
          <a:lstStyle/>
          <a:p>
            <a:pPr algn="ctr"/>
            <a:r>
              <a:rPr lang="en-IN" sz="2400" b="1" i="0" dirty="0">
                <a:effectLst/>
                <a:highlight>
                  <a:srgbClr val="FFFFFF"/>
                </a:highlight>
                <a:latin typeface="Times New Roman" panose="02020603050405020304" pitchFamily="18" charset="0"/>
                <a:cs typeface="Times New Roman" panose="02020603050405020304" pitchFamily="18" charset="0"/>
              </a:rPr>
              <a:t>Model Implementation</a:t>
            </a:r>
          </a:p>
          <a:p>
            <a:pPr algn="ctr"/>
            <a:r>
              <a:rPr lang="en-IN" sz="2400" b="1" i="0" dirty="0">
                <a:effectLst/>
                <a:highlight>
                  <a:srgbClr val="FFFFFF"/>
                </a:highlight>
                <a:latin typeface="Times New Roman" panose="02020603050405020304" pitchFamily="18" charset="0"/>
                <a:cs typeface="Times New Roman" panose="02020603050405020304" pitchFamily="18" charset="0"/>
              </a:rPr>
              <a:t>Light Gradient Boosting</a:t>
            </a:r>
          </a:p>
          <a:p>
            <a:pPr algn="ctr"/>
            <a:r>
              <a:rPr lang="en-IN" sz="2000" i="0" dirty="0" err="1">
                <a:effectLst/>
                <a:highlight>
                  <a:srgbClr val="FFFFFF"/>
                </a:highlight>
                <a:latin typeface="system-ui"/>
              </a:rPr>
              <a:t>HyperParameter</a:t>
            </a:r>
            <a:r>
              <a:rPr lang="en-IN" sz="2000" i="0" dirty="0">
                <a:effectLst/>
                <a:highlight>
                  <a:srgbClr val="FFFFFF"/>
                </a:highlight>
                <a:latin typeface="system-ui"/>
              </a:rPr>
              <a:t> Tunning using </a:t>
            </a:r>
            <a:r>
              <a:rPr lang="en-IN" sz="2000" i="0" dirty="0" err="1">
                <a:effectLst/>
                <a:highlight>
                  <a:srgbClr val="FFFFFF"/>
                </a:highlight>
                <a:latin typeface="system-ui"/>
              </a:rPr>
              <a:t>GridSearchCV</a:t>
            </a:r>
            <a:endParaRPr lang="en-IN" sz="2000" i="0" dirty="0">
              <a:effectLst/>
              <a:highlight>
                <a:srgbClr val="FFFFFF"/>
              </a:highlight>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CD934AF7-CBD9-BB88-21D6-D7CF60D1F101}"/>
              </a:ext>
            </a:extLst>
          </p:cNvPr>
          <p:cNvPicPr>
            <a:picLocks noChangeAspect="1"/>
          </p:cNvPicPr>
          <p:nvPr/>
        </p:nvPicPr>
        <p:blipFill rotWithShape="1">
          <a:blip r:embed="rId2"/>
          <a:srcRect l="3749" t="12252" r="3007" b="19280"/>
          <a:stretch/>
        </p:blipFill>
        <p:spPr>
          <a:xfrm>
            <a:off x="411892" y="1594021"/>
            <a:ext cx="11368216" cy="4695568"/>
          </a:xfrm>
          <a:prstGeom prst="rect">
            <a:avLst/>
          </a:prstGeom>
        </p:spPr>
      </p:pic>
    </p:spTree>
    <p:extLst>
      <p:ext uri="{BB962C8B-B14F-4D97-AF65-F5344CB8AC3E}">
        <p14:creationId xmlns:p14="http://schemas.microsoft.com/office/powerpoint/2010/main" val="3965947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051EB9-9002-BBA4-83A2-B9AFA711C1A5}"/>
              </a:ext>
            </a:extLst>
          </p:cNvPr>
          <p:cNvPicPr>
            <a:picLocks noChangeAspect="1"/>
          </p:cNvPicPr>
          <p:nvPr/>
        </p:nvPicPr>
        <p:blipFill rotWithShape="1">
          <a:blip r:embed="rId2"/>
          <a:srcRect l="9123" t="11892" r="10507" b="14414"/>
          <a:stretch/>
        </p:blipFill>
        <p:spPr>
          <a:xfrm>
            <a:off x="1075037" y="1383957"/>
            <a:ext cx="9798908" cy="5053913"/>
          </a:xfrm>
          <a:prstGeom prst="rect">
            <a:avLst/>
          </a:prstGeom>
        </p:spPr>
      </p:pic>
      <p:sp>
        <p:nvSpPr>
          <p:cNvPr id="5" name="TextBox 4">
            <a:extLst>
              <a:ext uri="{FF2B5EF4-FFF2-40B4-BE49-F238E27FC236}">
                <a16:creationId xmlns:a16="http://schemas.microsoft.com/office/drawing/2014/main" id="{59DB80ED-6153-0C0C-2A3A-D03B2D436BA4}"/>
              </a:ext>
            </a:extLst>
          </p:cNvPr>
          <p:cNvSpPr txBox="1"/>
          <p:nvPr/>
        </p:nvSpPr>
        <p:spPr>
          <a:xfrm>
            <a:off x="1346886" y="506627"/>
            <a:ext cx="9008076"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MODEL RESULT</a:t>
            </a:r>
          </a:p>
        </p:txBody>
      </p:sp>
    </p:spTree>
    <p:extLst>
      <p:ext uri="{BB962C8B-B14F-4D97-AF65-F5344CB8AC3E}">
        <p14:creationId xmlns:p14="http://schemas.microsoft.com/office/powerpoint/2010/main" val="216968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88C46-0971-BFB5-483A-45D041466678}"/>
              </a:ext>
            </a:extLst>
          </p:cNvPr>
          <p:cNvSpPr txBox="1"/>
          <p:nvPr/>
        </p:nvSpPr>
        <p:spPr>
          <a:xfrm>
            <a:off x="975360" y="571500"/>
            <a:ext cx="10241280" cy="5324535"/>
          </a:xfrm>
          <a:prstGeom prst="rect">
            <a:avLst/>
          </a:prstGeom>
          <a:noFill/>
        </p:spPr>
        <p:txBody>
          <a:bodyPr wrap="square" rtlCol="0">
            <a:spAutoFit/>
          </a:bodyPr>
          <a:lstStyle/>
          <a:p>
            <a:pPr lvl="1" algn="ctr"/>
            <a:r>
              <a:rPr lang="en-US" sz="2400" b="1" dirty="0">
                <a:solidFill>
                  <a:srgbClr val="0D0D0D"/>
                </a:solidFill>
                <a:highlight>
                  <a:srgbClr val="FFFFFF"/>
                </a:highlight>
                <a:latin typeface="Times New Roman" panose="02020603050405020304" pitchFamily="18" charset="0"/>
                <a:cs typeface="Times New Roman" panose="02020603050405020304" pitchFamily="18" charset="0"/>
              </a:rPr>
              <a:t>RESULTS</a:t>
            </a:r>
            <a:endParaRPr lang="en-US" sz="24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0" i="0" dirty="0">
                <a:effectLst/>
                <a:highlight>
                  <a:srgbClr val="FFFFFF"/>
                </a:highlight>
                <a:latin typeface="Times New Roman" panose="02020603050405020304" pitchFamily="18" charset="0"/>
                <a:cs typeface="Times New Roman" panose="02020603050405020304" pitchFamily="18" charset="0"/>
              </a:rPr>
              <a:t>When developing a machine learning model, it is generally recommended to track multiple metrics because each one highlights distinct aspects of model performance. We are, however, </a:t>
            </a:r>
            <a:r>
              <a:rPr lang="en-US" sz="2000" b="1" i="0" dirty="0">
                <a:effectLst/>
                <a:highlight>
                  <a:srgbClr val="FFFFFF"/>
                </a:highlight>
                <a:latin typeface="Times New Roman" panose="02020603050405020304" pitchFamily="18" charset="0"/>
                <a:cs typeface="Times New Roman" panose="02020603050405020304" pitchFamily="18" charset="0"/>
              </a:rPr>
              <a:t>focusing more on the Recall score and F1 score</a:t>
            </a:r>
            <a:r>
              <a:rPr lang="en-US" sz="2000" b="0" i="0" dirty="0">
                <a:effectLst/>
                <a:highlight>
                  <a:srgbClr val="FFFFFF"/>
                </a:highlight>
                <a:latin typeface="Times New Roman" panose="02020603050405020304" pitchFamily="18" charset="0"/>
                <a:cs typeface="Times New Roman" panose="02020603050405020304" pitchFamily="18" charset="0"/>
              </a:rPr>
              <a:t> because we are dealing with healthcare data and our data is unbalanced.</a:t>
            </a:r>
          </a:p>
          <a:p>
            <a:pPr marL="342900" indent="-342900" algn="l">
              <a:buFont typeface="Arial" panose="020B0604020202020204" pitchFamily="34" charset="0"/>
              <a:buChar char="•"/>
            </a:pPr>
            <a:endParaRPr lang="en-US" sz="2000" dirty="0">
              <a:highlight>
                <a:srgbClr val="FFFFFF"/>
              </a:highligh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1" i="0" dirty="0">
                <a:effectLst/>
                <a:highlight>
                  <a:srgbClr val="FFFF00"/>
                </a:highlight>
                <a:latin typeface="Times New Roman" panose="02020603050405020304" pitchFamily="18" charset="0"/>
                <a:cs typeface="Times New Roman" panose="02020603050405020304" pitchFamily="18" charset="0"/>
              </a:rPr>
              <a:t>With an f1-score of 0.916 and a recall score of 0.870 </a:t>
            </a:r>
            <a:r>
              <a:rPr lang="en-US" sz="2000" i="0" dirty="0">
                <a:effectLst/>
                <a:highlight>
                  <a:srgbClr val="FFFFFF"/>
                </a:highlight>
                <a:latin typeface="Times New Roman" panose="02020603050405020304" pitchFamily="18" charset="0"/>
                <a:cs typeface="Times New Roman" panose="02020603050405020304" pitchFamily="18" charset="0"/>
              </a:rPr>
              <a:t>on test data, we have noticed that</a:t>
            </a:r>
            <a:r>
              <a:rPr lang="en-US" sz="2000" b="1" i="0" dirty="0">
                <a:effectLst/>
                <a:highlight>
                  <a:srgbClr val="FFFFFF"/>
                </a:highlight>
                <a:latin typeface="Times New Roman" panose="02020603050405020304" pitchFamily="18" charset="0"/>
                <a:cs typeface="Times New Roman" panose="02020603050405020304" pitchFamily="18" charset="0"/>
              </a:rPr>
              <a:t> </a:t>
            </a:r>
            <a:r>
              <a:rPr lang="en-US" sz="2000" b="1" i="0" dirty="0" err="1">
                <a:effectLst/>
                <a:highlight>
                  <a:srgbClr val="FFFFFF"/>
                </a:highlight>
                <a:latin typeface="Times New Roman" panose="02020603050405020304" pitchFamily="18" charset="0"/>
                <a:cs typeface="Times New Roman" panose="02020603050405020304" pitchFamily="18" charset="0"/>
              </a:rPr>
              <a:t>LightGBM</a:t>
            </a:r>
            <a:r>
              <a:rPr lang="en-US" sz="2000" b="1" i="0" dirty="0">
                <a:effectLst/>
                <a:highlight>
                  <a:srgbClr val="FFFFFF"/>
                </a:highlight>
                <a:latin typeface="Times New Roman" panose="02020603050405020304" pitchFamily="18" charset="0"/>
                <a:cs typeface="Times New Roman" panose="02020603050405020304" pitchFamily="18" charset="0"/>
              </a:rPr>
              <a:t> </a:t>
            </a:r>
            <a:r>
              <a:rPr lang="en-US" sz="2000" i="0" dirty="0">
                <a:effectLst/>
                <a:highlight>
                  <a:srgbClr val="FFFFFF"/>
                </a:highlight>
                <a:latin typeface="Times New Roman" panose="02020603050405020304" pitchFamily="18" charset="0"/>
                <a:cs typeface="Times New Roman" panose="02020603050405020304" pitchFamily="18" charset="0"/>
              </a:rPr>
              <a:t>Classifier outperforms all other models. It is safe to say that the </a:t>
            </a:r>
            <a:r>
              <a:rPr lang="en-US" sz="2000" i="0" dirty="0" err="1">
                <a:effectLst/>
                <a:highlight>
                  <a:srgbClr val="FFFFFF"/>
                </a:highlight>
                <a:latin typeface="Times New Roman" panose="02020603050405020304" pitchFamily="18" charset="0"/>
                <a:cs typeface="Times New Roman" panose="02020603050405020304" pitchFamily="18" charset="0"/>
              </a:rPr>
              <a:t>LightGBM</a:t>
            </a:r>
            <a:r>
              <a:rPr lang="en-US" sz="2000" i="0" dirty="0">
                <a:effectLst/>
                <a:highlight>
                  <a:srgbClr val="FFFFFF"/>
                </a:highlight>
                <a:latin typeface="Times New Roman" panose="02020603050405020304" pitchFamily="18" charset="0"/>
                <a:cs typeface="Times New Roman" panose="02020603050405020304" pitchFamily="18" charset="0"/>
              </a:rPr>
              <a:t> Classifier is the best option for our issue if the f1-score is to be considered.</a:t>
            </a:r>
          </a:p>
          <a:p>
            <a:pPr marL="342900" indent="-342900" algn="l">
              <a:buFont typeface="Arial" panose="020B0604020202020204" pitchFamily="34" charset="0"/>
              <a:buChar char="•"/>
            </a:pPr>
            <a:endParaRPr lang="en-US" sz="2000" dirty="0">
              <a:highlight>
                <a:srgbClr val="FFFFFF"/>
              </a:highligh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1" i="0" dirty="0">
                <a:effectLst/>
                <a:highlight>
                  <a:srgbClr val="FFFFFF"/>
                </a:highlight>
                <a:latin typeface="Times New Roman" panose="02020603050405020304" pitchFamily="18" charset="0"/>
                <a:cs typeface="Times New Roman" panose="02020603050405020304" pitchFamily="18" charset="0"/>
              </a:rPr>
              <a:t>Our highest recall score, </a:t>
            </a:r>
            <a:r>
              <a:rPr lang="en-US" sz="2000" b="1" i="0" dirty="0">
                <a:effectLst/>
                <a:highlight>
                  <a:srgbClr val="FFFF00"/>
                </a:highlight>
                <a:latin typeface="Times New Roman" panose="02020603050405020304" pitchFamily="18" charset="0"/>
                <a:cs typeface="Times New Roman" panose="02020603050405020304" pitchFamily="18" charset="0"/>
              </a:rPr>
              <a:t>0.926%</a:t>
            </a:r>
            <a:r>
              <a:rPr lang="en-US" sz="2000" b="1" i="0" dirty="0">
                <a:effectLst/>
                <a:highlight>
                  <a:srgbClr val="FFFFFF"/>
                </a:highlight>
                <a:latin typeface="Times New Roman" panose="02020603050405020304" pitchFamily="18" charset="0"/>
                <a:cs typeface="Times New Roman" panose="02020603050405020304" pitchFamily="18" charset="0"/>
              </a:rPr>
              <a:t>, came from KNN.</a:t>
            </a:r>
          </a:p>
          <a:p>
            <a:pPr marL="342900" indent="-342900" algn="l">
              <a:buFont typeface="Arial" panose="020B0604020202020204" pitchFamily="34" charset="0"/>
              <a:buChar char="•"/>
            </a:pPr>
            <a:endParaRPr lang="en-US" sz="2000" dirty="0">
              <a:highlight>
                <a:srgbClr val="FFFFFF"/>
              </a:highligh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b="1" i="0" dirty="0">
                <a:effectLst/>
                <a:highlight>
                  <a:srgbClr val="FFFFFF"/>
                </a:highlight>
                <a:latin typeface="Times New Roman" panose="02020603050405020304" pitchFamily="18" charset="0"/>
                <a:cs typeface="Times New Roman" panose="02020603050405020304" pitchFamily="18" charset="0"/>
              </a:rPr>
              <a:t>The </a:t>
            </a:r>
            <a:r>
              <a:rPr lang="en-US" sz="2000" b="1" i="0" dirty="0" err="1">
                <a:effectLst/>
                <a:highlight>
                  <a:srgbClr val="FFFFFF"/>
                </a:highlight>
                <a:latin typeface="Times New Roman" panose="02020603050405020304" pitchFamily="18" charset="0"/>
                <a:cs typeface="Times New Roman" panose="02020603050405020304" pitchFamily="18" charset="0"/>
              </a:rPr>
              <a:t>XGBoost</a:t>
            </a:r>
            <a:r>
              <a:rPr lang="en-US" sz="2000" b="1" i="0" dirty="0">
                <a:effectLst/>
                <a:highlight>
                  <a:srgbClr val="FFFFFF"/>
                </a:highlight>
                <a:latin typeface="Times New Roman" panose="02020603050405020304" pitchFamily="18" charset="0"/>
                <a:cs typeface="Times New Roman" panose="02020603050405020304" pitchFamily="18" charset="0"/>
              </a:rPr>
              <a:t> and </a:t>
            </a:r>
            <a:r>
              <a:rPr lang="en-US" sz="2000" b="1" i="0" dirty="0" err="1">
                <a:effectLst/>
                <a:highlight>
                  <a:srgbClr val="FFFFFF"/>
                </a:highlight>
                <a:latin typeface="Times New Roman" panose="02020603050405020304" pitchFamily="18" charset="0"/>
                <a:cs typeface="Times New Roman" panose="02020603050405020304" pitchFamily="18" charset="0"/>
              </a:rPr>
              <a:t>RandomForestClassifier</a:t>
            </a:r>
            <a:r>
              <a:rPr lang="en-US" sz="2000" b="1" i="0" dirty="0">
                <a:effectLst/>
                <a:highlight>
                  <a:srgbClr val="FFFFFF"/>
                </a:highlight>
                <a:latin typeface="Times New Roman" panose="02020603050405020304" pitchFamily="18" charset="0"/>
                <a:cs typeface="Times New Roman" panose="02020603050405020304" pitchFamily="18" charset="0"/>
              </a:rPr>
              <a:t> tree-based algorithms also provided the best approach to achieving our goal. We were successful in achieving a respective f1-score of </a:t>
            </a:r>
            <a:r>
              <a:rPr lang="en-US"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0.915</a:t>
            </a:r>
            <a:r>
              <a:rPr lang="en-US" sz="2000" b="1" i="0" dirty="0">
                <a:effectLst/>
                <a:highlight>
                  <a:srgbClr val="FFFFFF"/>
                </a:highlight>
                <a:latin typeface="Times New Roman" panose="02020603050405020304" pitchFamily="18" charset="0"/>
                <a:cs typeface="Times New Roman" panose="02020603050405020304" pitchFamily="18" charset="0"/>
              </a:rPr>
              <a:t> and </a:t>
            </a:r>
            <a:r>
              <a:rPr lang="en-US"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0.900</a:t>
            </a:r>
            <a:r>
              <a:rPr lang="en-US" sz="2000" b="1" i="0" dirty="0">
                <a:effectLst/>
                <a:highlight>
                  <a:srgbClr val="FFFFFF"/>
                </a:highlight>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383811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B2EC7-7263-5D6A-5B2B-CDF12D01955D}"/>
              </a:ext>
            </a:extLst>
          </p:cNvPr>
          <p:cNvSpPr txBox="1"/>
          <p:nvPr/>
        </p:nvSpPr>
        <p:spPr>
          <a:xfrm>
            <a:off x="1234440" y="1531620"/>
            <a:ext cx="9452610" cy="5078313"/>
          </a:xfrm>
          <a:prstGeom prst="rect">
            <a:avLst/>
          </a:prstGeom>
          <a:noFill/>
        </p:spPr>
        <p:txBody>
          <a:bodyPr wrap="square" rtlCol="0">
            <a:spAutoFit/>
          </a:bodyPr>
          <a:lstStyle/>
          <a:p>
            <a:pPr marL="285750" indent="-285750" algn="l">
              <a:buFont typeface="Arial" panose="020B0604020202020204" pitchFamily="34" charset="0"/>
              <a:buChar char="•"/>
            </a:pPr>
            <a:r>
              <a:rPr lang="en-US" dirty="0">
                <a:solidFill>
                  <a:srgbClr val="0D0D0D"/>
                </a:solidFill>
                <a:highlight>
                  <a:srgbClr val="FFFFFF"/>
                </a:highlight>
                <a:latin typeface="Times New Roman" panose="02020603050405020304" pitchFamily="18" charset="0"/>
                <a:cs typeface="Times New Roman" panose="02020603050405020304" pitchFamily="18" charset="0"/>
              </a:rPr>
              <a:t>In Conclusion ,t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his project aimed to develop a predictive model for identifying the 10-year risk of coronary heart disease (CHD) based on demographic, behavioral, and medical factors.</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Through meticulous data preparation, exploratory data analysis, and feature engineering, we gained insights into the relationships between various attributes and the target variable. By selecting appropriate machine learning algorithms, training them on the prepared dataset, and evaluating their performance using relevant metrics, we were able to develop a robust predictive model.</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model's performance was optimized through hyperparameter tuning and ensemble techniques, ensuring its accuracy and generalizability. Interpretation of the model provided valuable insights into the factors contributing most significantly to CHD risk prediction.</a:t>
            </a:r>
          </a:p>
          <a:p>
            <a:pPr marL="285750" indent="-285750" algn="l">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Continuous monitoring and updates to the model will ensure its effectiveness in real-world applications and contribute to improving public health outcomes.</a:t>
            </a:r>
          </a:p>
          <a:p>
            <a:pPr marL="285750" indent="-285750" algn="l">
              <a:buFont typeface="Arial" panose="020B0604020202020204" pitchFamily="34" charset="0"/>
              <a:buChar char="•"/>
            </a:pPr>
            <a:endParaRPr lang="en-US" dirty="0">
              <a:solidFill>
                <a:srgbClr val="0D0D0D"/>
              </a:solidFill>
              <a:highlight>
                <a:srgbClr val="FFFFFF"/>
              </a:highlight>
              <a:latin typeface="Times New Roman" panose="02020603050405020304" pitchFamily="18" charset="0"/>
              <a:cs typeface="Times New Roman" panose="02020603050405020304" pitchFamily="18" charset="0"/>
            </a:endParaRPr>
          </a:p>
          <a:p>
            <a:pPr algn="l"/>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 summary, this project demonstrates the power of data-driven approaches in healthcare, offering a promising tool for personalized risk assessment and proactive management of coronary heart disease.</a:t>
            </a:r>
          </a:p>
          <a:p>
            <a:endParaRPr lang="en-IN" dirty="0"/>
          </a:p>
        </p:txBody>
      </p:sp>
      <p:sp>
        <p:nvSpPr>
          <p:cNvPr id="3" name="TextBox 2">
            <a:extLst>
              <a:ext uri="{FF2B5EF4-FFF2-40B4-BE49-F238E27FC236}">
                <a16:creationId xmlns:a16="http://schemas.microsoft.com/office/drawing/2014/main" id="{C033CFF6-ACC9-1B17-3146-EE74D46CB54F}"/>
              </a:ext>
            </a:extLst>
          </p:cNvPr>
          <p:cNvSpPr txBox="1"/>
          <p:nvPr/>
        </p:nvSpPr>
        <p:spPr>
          <a:xfrm>
            <a:off x="1554480" y="754380"/>
            <a:ext cx="8458200" cy="707886"/>
          </a:xfrm>
          <a:prstGeom prst="rect">
            <a:avLst/>
          </a:prstGeom>
          <a:noFill/>
        </p:spPr>
        <p:txBody>
          <a:bodyPr wrap="square" rtlCol="0">
            <a:spAutoFit/>
          </a:bodyPr>
          <a:lstStyle/>
          <a:p>
            <a:pPr algn="ctr"/>
            <a:r>
              <a:rPr lang="en-US" sz="4000" b="1" dirty="0">
                <a:solidFill>
                  <a:schemeClr val="tx2">
                    <a:lumMod val="50000"/>
                  </a:schemeClr>
                </a:solidFill>
                <a:latin typeface="Times New Roman" panose="02020603050405020304" pitchFamily="18" charset="0"/>
                <a:cs typeface="Times New Roman" panose="02020603050405020304" pitchFamily="18" charset="0"/>
              </a:rPr>
              <a:t> Conclusion</a:t>
            </a:r>
            <a:endParaRPr lang="en-IN" sz="4000" b="1"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562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33CFF6-ACC9-1B17-3146-EE74D46CB54F}"/>
              </a:ext>
            </a:extLst>
          </p:cNvPr>
          <p:cNvSpPr txBox="1"/>
          <p:nvPr/>
        </p:nvSpPr>
        <p:spPr>
          <a:xfrm>
            <a:off x="1388745" y="0"/>
            <a:ext cx="8458200" cy="3170099"/>
          </a:xfrm>
          <a:prstGeom prst="rect">
            <a:avLst/>
          </a:prstGeom>
          <a:noFill/>
        </p:spPr>
        <p:txBody>
          <a:bodyPr wrap="square" rtlCol="0">
            <a:spAutoFit/>
          </a:bodyPr>
          <a:lstStyle/>
          <a:p>
            <a:pPr algn="ctr"/>
            <a:endParaRPr lang="en-US" sz="4000" b="1" dirty="0">
              <a:solidFill>
                <a:schemeClr val="tx2">
                  <a:lumMod val="50000"/>
                </a:schemeClr>
              </a:solidFill>
              <a:latin typeface="Times New Roman" panose="02020603050405020304" pitchFamily="18" charset="0"/>
              <a:cs typeface="Times New Roman" panose="02020603050405020304" pitchFamily="18" charset="0"/>
            </a:endParaRPr>
          </a:p>
          <a:p>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O</a:t>
            </a: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ur rigorous data-driven approach has enabled the development of a highly accurate and clinically relevant predictive model for identifying the 10-year risk of coronary heart disease, contributing to improved patient outcomes and proactive healthcare management.</a:t>
            </a:r>
            <a:endParaRPr lang="en-US" sz="2000" b="1" i="0" dirty="0">
              <a:solidFill>
                <a:schemeClr val="tx2">
                  <a:lumMod val="50000"/>
                </a:schemeClr>
              </a:solidFill>
              <a:effectLst/>
              <a:highlight>
                <a:srgbClr val="FFFFFF"/>
              </a:highlight>
              <a:latin typeface="Times New Roman" panose="02020603050405020304" pitchFamily="18" charset="0"/>
              <a:cs typeface="Times New Roman" panose="02020603050405020304" pitchFamily="18" charset="0"/>
            </a:endParaRPr>
          </a:p>
          <a:p>
            <a:endParaRPr lang="en-US" sz="2000" b="1" dirty="0">
              <a:solidFill>
                <a:schemeClr val="tx2">
                  <a:lumMod val="50000"/>
                </a:schemeClr>
              </a:solidFill>
              <a:highlight>
                <a:srgbClr val="FFFFFF"/>
              </a:highlight>
              <a:latin typeface="Times New Roman" panose="02020603050405020304" pitchFamily="18" charset="0"/>
              <a:cs typeface="Times New Roman" panose="02020603050405020304" pitchFamily="18" charset="0"/>
            </a:endParaRPr>
          </a:p>
          <a:p>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conclusion succinctly encapsulates the key findings and decisions made throughout the project, emphasizing the clinical significance of the model selection criteria.</a:t>
            </a:r>
            <a:endParaRPr lang="en-IN" sz="20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2AE93C-08B6-7781-C02D-858CF1E6C692}"/>
              </a:ext>
            </a:extLst>
          </p:cNvPr>
          <p:cNvPicPr>
            <a:picLocks noChangeAspect="1"/>
          </p:cNvPicPr>
          <p:nvPr/>
        </p:nvPicPr>
        <p:blipFill rotWithShape="1">
          <a:blip r:embed="rId2">
            <a:extLst>
              <a:ext uri="{28A0092B-C50C-407E-A947-70E740481C1C}">
                <a14:useLocalDpi xmlns:a14="http://schemas.microsoft.com/office/drawing/2010/main" val="0"/>
              </a:ext>
            </a:extLst>
          </a:blip>
          <a:srcRect l="7781" t="33333" r="4187" b="11000"/>
          <a:stretch/>
        </p:blipFill>
        <p:spPr>
          <a:xfrm>
            <a:off x="1474470" y="3429000"/>
            <a:ext cx="8286750" cy="2947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037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678A79-4081-F38D-7E5C-06A475E36537}"/>
              </a:ext>
            </a:extLst>
          </p:cNvPr>
          <p:cNvPicPr>
            <a:picLocks noChangeAspect="1"/>
          </p:cNvPicPr>
          <p:nvPr/>
        </p:nvPicPr>
        <p:blipFill rotWithShape="1">
          <a:blip r:embed="rId2">
            <a:extLst>
              <a:ext uri="{28A0092B-C50C-407E-A947-70E740481C1C}">
                <a14:useLocalDpi xmlns:a14="http://schemas.microsoft.com/office/drawing/2010/main" val="0"/>
              </a:ext>
            </a:extLst>
          </a:blip>
          <a:srcRect l="6587" t="5401" r="7584" b="4399"/>
          <a:stretch/>
        </p:blipFill>
        <p:spPr>
          <a:xfrm>
            <a:off x="2674620" y="132242"/>
            <a:ext cx="6286500" cy="6593515"/>
          </a:xfrm>
          <a:prstGeom prst="rect">
            <a:avLst/>
          </a:prstGeom>
        </p:spPr>
      </p:pic>
    </p:spTree>
    <p:extLst>
      <p:ext uri="{BB962C8B-B14F-4D97-AF65-F5344CB8AC3E}">
        <p14:creationId xmlns:p14="http://schemas.microsoft.com/office/powerpoint/2010/main" val="365182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E4CDD9-04BA-3508-980C-33E665ADAD7E}"/>
              </a:ext>
            </a:extLst>
          </p:cNvPr>
          <p:cNvSpPr txBox="1"/>
          <p:nvPr/>
        </p:nvSpPr>
        <p:spPr>
          <a:xfrm>
            <a:off x="777240" y="594360"/>
            <a:ext cx="10104120" cy="6186309"/>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1.Gathering a Data and Understanding the Variables</a:t>
            </a:r>
          </a:p>
          <a:p>
            <a:endParaRPr lang="en-IN" sz="2400" b="1" dirty="0">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Load the Data</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Depending on the format of the data (CSV, Excel, etc..) you'll use different methods to load it into your preferred data analysis tool (Python with libraries like Pandas, R, etc.).</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Inspect the Data</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Shape of the Data</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Check the dimensions of the dataset, typically represented as the number of rows (instances) and columns (features).</a:t>
            </a:r>
          </a:p>
          <a:p>
            <a:pPr marL="742950" lvl="1" indent="-285750"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Data Types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Review the data types of each feature (numeric, categorical, datetime, etc.). This information helps in understanding the nature of the variables.</a:t>
            </a:r>
          </a:p>
          <a:p>
            <a:pPr marL="742950" lvl="1" indent="-285750"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Statistical Summary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Compute summary statistics for numerical features, including mean, median, standard deviation, minimum, maximum, and quantiles. This provides an overview of the central tendency and dispersion of the data.</a:t>
            </a:r>
            <a:endParaRPr lang="en-IN" sz="2400" b="1" dirty="0">
              <a:latin typeface="Times New Roman" panose="02020603050405020304" pitchFamily="18" charset="0"/>
              <a:cs typeface="Times New Roman" panose="02020603050405020304" pitchFamily="18" charset="0"/>
            </a:endParaRPr>
          </a:p>
          <a:p>
            <a:r>
              <a:rPr lang="en-IN" b="1" dirty="0">
                <a:solidFill>
                  <a:srgbClr val="C00000"/>
                </a:solidFill>
                <a:latin typeface="Times New Roman" panose="02020603050405020304" pitchFamily="18" charset="0"/>
                <a:cs typeface="Times New Roman" panose="02020603050405020304" pitchFamily="18" charset="0"/>
              </a:rPr>
              <a:t>WHAT WE DONE</a:t>
            </a:r>
          </a:p>
          <a:p>
            <a:pPr marL="342900"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Import Libraries </a:t>
            </a:r>
          </a:p>
          <a:p>
            <a:pPr marL="285750" indent="-285750">
              <a:buFont typeface="Arial" panose="020B0604020202020204" pitchFamily="34" charset="0"/>
              <a:buChar char="•"/>
            </a:pPr>
            <a:r>
              <a:rPr lang="en-IN" b="1" i="0" dirty="0">
                <a:solidFill>
                  <a:srgbClr val="000000"/>
                </a:solidFill>
                <a:effectLst/>
                <a:highlight>
                  <a:srgbClr val="FFFFFF"/>
                </a:highlight>
                <a:latin typeface="Times New Roman" panose="02020603050405020304" pitchFamily="18" charset="0"/>
                <a:cs typeface="Times New Roman" panose="02020603050405020304" pitchFamily="18" charset="0"/>
              </a:rPr>
              <a:t>Loading the Dataset</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Exploring the Data(shapes, rows and column)</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Dataset information</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Missing values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Visualizing the Missing values</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Know about the Dataset</a:t>
            </a: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Unique values</a:t>
            </a:r>
          </a:p>
        </p:txBody>
      </p:sp>
    </p:spTree>
    <p:extLst>
      <p:ext uri="{BB962C8B-B14F-4D97-AF65-F5344CB8AC3E}">
        <p14:creationId xmlns:p14="http://schemas.microsoft.com/office/powerpoint/2010/main" val="140898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A6A9CA-806C-695E-4FCE-23B474407AD8}"/>
              </a:ext>
            </a:extLst>
          </p:cNvPr>
          <p:cNvPicPr>
            <a:picLocks noChangeAspect="1"/>
          </p:cNvPicPr>
          <p:nvPr/>
        </p:nvPicPr>
        <p:blipFill rotWithShape="1">
          <a:blip r:embed="rId2"/>
          <a:srcRect l="3844" t="11669" b="6165"/>
          <a:stretch/>
        </p:blipFill>
        <p:spPr>
          <a:xfrm>
            <a:off x="468630" y="800100"/>
            <a:ext cx="11723370" cy="5634990"/>
          </a:xfrm>
          <a:prstGeom prst="rect">
            <a:avLst/>
          </a:prstGeom>
        </p:spPr>
      </p:pic>
      <p:sp>
        <p:nvSpPr>
          <p:cNvPr id="7" name="TextBox 6">
            <a:extLst>
              <a:ext uri="{FF2B5EF4-FFF2-40B4-BE49-F238E27FC236}">
                <a16:creationId xmlns:a16="http://schemas.microsoft.com/office/drawing/2014/main" id="{11DE3D15-FF68-3CB4-EFFD-84534293A547}"/>
              </a:ext>
            </a:extLst>
          </p:cNvPr>
          <p:cNvSpPr txBox="1"/>
          <p:nvPr/>
        </p:nvSpPr>
        <p:spPr>
          <a:xfrm>
            <a:off x="2125980" y="160019"/>
            <a:ext cx="710946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Import Libraries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021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00B46C-4939-AAC7-793D-0664B5F7631C}"/>
              </a:ext>
            </a:extLst>
          </p:cNvPr>
          <p:cNvPicPr>
            <a:picLocks noChangeAspect="1"/>
          </p:cNvPicPr>
          <p:nvPr/>
        </p:nvPicPr>
        <p:blipFill rotWithShape="1">
          <a:blip r:embed="rId2"/>
          <a:srcRect l="5719" t="11166" r="2782" b="6667"/>
          <a:stretch/>
        </p:blipFill>
        <p:spPr>
          <a:xfrm>
            <a:off x="697230" y="765810"/>
            <a:ext cx="11155680" cy="5634990"/>
          </a:xfrm>
          <a:prstGeom prst="rect">
            <a:avLst/>
          </a:prstGeom>
        </p:spPr>
      </p:pic>
      <p:sp>
        <p:nvSpPr>
          <p:cNvPr id="6" name="TextBox 5">
            <a:extLst>
              <a:ext uri="{FF2B5EF4-FFF2-40B4-BE49-F238E27FC236}">
                <a16:creationId xmlns:a16="http://schemas.microsoft.com/office/drawing/2014/main" id="{49C64D4A-771D-5569-3623-12E63DCB193A}"/>
              </a:ext>
            </a:extLst>
          </p:cNvPr>
          <p:cNvSpPr txBox="1"/>
          <p:nvPr/>
        </p:nvSpPr>
        <p:spPr>
          <a:xfrm>
            <a:off x="1463040" y="354330"/>
            <a:ext cx="8778240" cy="461665"/>
          </a:xfrm>
          <a:prstGeom prst="rect">
            <a:avLst/>
          </a:prstGeom>
          <a:noFill/>
        </p:spPr>
        <p:txBody>
          <a:bodyPr wrap="square" rtlCol="0">
            <a:spAutoFit/>
          </a:bodyPr>
          <a:lstStyle/>
          <a:p>
            <a:pPr algn="ctr"/>
            <a:r>
              <a:rPr lang="en-US" sz="2400" b="1" dirty="0"/>
              <a:t>Data Exploration and gathering</a:t>
            </a:r>
            <a:endParaRPr lang="en-IN" sz="2400" b="1" dirty="0"/>
          </a:p>
        </p:txBody>
      </p:sp>
    </p:spTree>
    <p:extLst>
      <p:ext uri="{BB962C8B-B14F-4D97-AF65-F5344CB8AC3E}">
        <p14:creationId xmlns:p14="http://schemas.microsoft.com/office/powerpoint/2010/main" val="265727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E572ED-1E95-D6FC-D758-FDC16C24AC90}"/>
              </a:ext>
            </a:extLst>
          </p:cNvPr>
          <p:cNvSpPr txBox="1"/>
          <p:nvPr/>
        </p:nvSpPr>
        <p:spPr>
          <a:xfrm>
            <a:off x="651510" y="822960"/>
            <a:ext cx="10652760" cy="5447645"/>
          </a:xfrm>
          <a:prstGeom prst="rect">
            <a:avLst/>
          </a:prstGeom>
          <a:noFill/>
        </p:spPr>
        <p:txBody>
          <a:bodyPr wrap="square" rtlCol="0">
            <a:spAutoFit/>
          </a:bodyPr>
          <a:lstStyle/>
          <a:p>
            <a:pPr algn="ctr"/>
            <a:r>
              <a:rPr lang="en-US" sz="2400" b="1" i="0" dirty="0">
                <a:solidFill>
                  <a:srgbClr val="000000"/>
                </a:solidFill>
                <a:effectLst/>
                <a:highlight>
                  <a:srgbClr val="FFFFFF"/>
                </a:highlight>
                <a:latin typeface="Times New Roman" panose="02020603050405020304" pitchFamily="18" charset="0"/>
                <a:cs typeface="Times New Roman" panose="02020603050405020304" pitchFamily="18" charset="0"/>
              </a:rPr>
              <a:t>Dataset</a:t>
            </a:r>
          </a:p>
          <a:p>
            <a:pPr algn="l"/>
            <a:endParaRPr lang="en-US" dirty="0">
              <a:solidFill>
                <a:srgbClr val="000000"/>
              </a:solidFill>
              <a:highlight>
                <a:srgbClr val="FFFFFF"/>
              </a:highlight>
              <a:latin typeface="Helvetica Neue"/>
            </a:endParaRPr>
          </a:p>
          <a:p>
            <a:pPr algn="l"/>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 data comes from an ongoing cardiovascular study of Framingham, Massachusetts, residents. The purpose of the classification is to determine whether the patient is at risk for coronary heart disease (CHD) in the ten years to come. The data about the patients is provided by the dataset. It incorporates more than 4,000 records and 15 ascribes.</a:t>
            </a:r>
          </a:p>
          <a:p>
            <a:pPr algn="l"/>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l"/>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 classification algorithm is a method of supervised learning that divides data into various classes by utilizing data training. Data or observations are used to train classification predictive modeling, and new observations are categorized into classes or groups.</a:t>
            </a:r>
          </a:p>
          <a:p>
            <a:pPr algn="l"/>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There are 3390 rows and 17 columns in the dataset. In the 'education', '</a:t>
            </a:r>
            <a:r>
              <a:rPr lang="en-US" b="0" i="0" dirty="0" err="1">
                <a:solidFill>
                  <a:srgbClr val="000000"/>
                </a:solidFill>
                <a:effectLst/>
                <a:highlight>
                  <a:srgbClr val="FFFFFF"/>
                </a:highlight>
                <a:latin typeface="Times New Roman" panose="02020603050405020304" pitchFamily="18" charset="0"/>
                <a:cs typeface="Times New Roman" panose="02020603050405020304" pitchFamily="18" charset="0"/>
              </a:rPr>
              <a:t>cigsPerDay</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00000"/>
                </a:solidFill>
                <a:effectLst/>
                <a:highlight>
                  <a:srgbClr val="FFFFFF"/>
                </a:highlight>
                <a:latin typeface="Times New Roman" panose="02020603050405020304" pitchFamily="18" charset="0"/>
                <a:cs typeface="Times New Roman" panose="02020603050405020304" pitchFamily="18" charset="0"/>
              </a:rPr>
              <a:t>BPMeds</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00000"/>
                </a:solidFill>
                <a:effectLst/>
                <a:highlight>
                  <a:srgbClr val="FFFFFF"/>
                </a:highlight>
                <a:latin typeface="Times New Roman" panose="02020603050405020304" pitchFamily="18" charset="0"/>
                <a:cs typeface="Times New Roman" panose="02020603050405020304" pitchFamily="18" charset="0"/>
              </a:rPr>
              <a:t>totChol</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'BMI', '</a:t>
            </a:r>
            <a:r>
              <a:rPr lang="en-US" b="0" i="0" dirty="0" err="1">
                <a:solidFill>
                  <a:srgbClr val="000000"/>
                </a:solidFill>
                <a:effectLst/>
                <a:highlight>
                  <a:srgbClr val="FFFFFF"/>
                </a:highlight>
                <a:latin typeface="Times New Roman" panose="02020603050405020304" pitchFamily="18" charset="0"/>
                <a:cs typeface="Times New Roman" panose="02020603050405020304" pitchFamily="18" charset="0"/>
              </a:rPr>
              <a:t>heartRate</a:t>
            </a: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 and 'glucose', there are missing values. The dataset does not contain any duplicate values.</a:t>
            </a:r>
          </a:p>
          <a:p>
            <a:pPr algn="l"/>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A potential risk factor exists for each attribute. Demographic, behavioral, and medical risk factors are these characteristics.</a:t>
            </a:r>
          </a:p>
          <a:p>
            <a:pPr algn="l"/>
            <a:endPar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rgbClr val="000000"/>
                </a:solidFill>
                <a:effectLst/>
                <a:highlight>
                  <a:srgbClr val="FFFFFF"/>
                </a:highlight>
                <a:latin typeface="Times New Roman" panose="02020603050405020304" pitchFamily="18" charset="0"/>
                <a:cs typeface="Times New Roman" panose="02020603050405020304" pitchFamily="18" charset="0"/>
              </a:rPr>
              <a:t>First, we should try to understand the dataset through EDA, and then we can deal with null values later.</a:t>
            </a:r>
          </a:p>
          <a:p>
            <a:endParaRPr lang="en-IN" dirty="0"/>
          </a:p>
        </p:txBody>
      </p:sp>
    </p:spTree>
    <p:extLst>
      <p:ext uri="{BB962C8B-B14F-4D97-AF65-F5344CB8AC3E}">
        <p14:creationId xmlns:p14="http://schemas.microsoft.com/office/powerpoint/2010/main" val="158548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1DAE6-B899-458D-184D-9DC4A645765E}"/>
              </a:ext>
            </a:extLst>
          </p:cNvPr>
          <p:cNvSpPr txBox="1"/>
          <p:nvPr/>
        </p:nvSpPr>
        <p:spPr>
          <a:xfrm>
            <a:off x="1634490" y="524743"/>
            <a:ext cx="8286750" cy="5866221"/>
          </a:xfrm>
          <a:prstGeom prst="rect">
            <a:avLst/>
          </a:prstGeom>
          <a:noFill/>
        </p:spPr>
        <p:txBody>
          <a:bodyPr wrap="square" rtlCol="0">
            <a:spAutoFit/>
          </a:bodyPr>
          <a:lstStyle/>
          <a:p>
            <a:pPr algn="ctr"/>
            <a:r>
              <a:rPr lang="en-IN" sz="4000" b="1"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rPr>
              <a:t>Dataset</a:t>
            </a:r>
            <a:endParaRPr lang="en-IN" sz="4000"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algn="ctr"/>
            <a:endParaRPr lang="en-IN" sz="4000" b="1"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marL="228600" lvl="0" indent="-50800" algn="just" rtl="0">
              <a:lnSpc>
                <a:spcPct val="90000"/>
              </a:lnSpc>
              <a:spcBef>
                <a:spcPts val="0"/>
              </a:spcBef>
              <a:spcAft>
                <a:spcPts val="0"/>
              </a:spcAft>
              <a:buSzPct val="64000"/>
              <a:buNone/>
            </a:pPr>
            <a:r>
              <a:rPr lang="en-US" b="0" i="0" dirty="0">
                <a:solidFill>
                  <a:srgbClr val="1F2328"/>
                </a:solidFill>
                <a:effectLst/>
                <a:highlight>
                  <a:srgbClr val="FFFFFF"/>
                </a:highlight>
                <a:latin typeface="Times New Roman" panose="02020603050405020304" pitchFamily="18" charset="0"/>
                <a:cs typeface="Times New Roman" panose="02020603050405020304" pitchFamily="18" charset="0"/>
              </a:rPr>
              <a:t>The data set includes over 3300 records and 16 attributes, each of which is a potential risk factor, including demographic, behavioral, and medical risk factors.</a:t>
            </a:r>
            <a:endParaRPr lang="en-US" dirty="0">
              <a:latin typeface="Times New Roman" panose="02020603050405020304" pitchFamily="18" charset="0"/>
              <a:cs typeface="Times New Roman" panose="02020603050405020304" pitchFamily="18" charset="0"/>
            </a:endParaRPr>
          </a:p>
          <a:p>
            <a:endParaRPr lang="en-IN"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r>
              <a:rPr lang="en-IN" b="1"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rPr>
              <a:t>Data Dictionary</a:t>
            </a:r>
          </a:p>
          <a:p>
            <a:endParaRPr lang="en-IN"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marL="457200" indent="-342900">
              <a:lnSpc>
                <a:spcPct val="80000"/>
              </a:lnSpc>
              <a:buSzPts val="1800"/>
              <a:buFont typeface="Arial" panose="020B0604020202020204"/>
              <a:buChar char="●"/>
            </a:pPr>
            <a:r>
              <a:rPr lang="en-US" b="1" dirty="0">
                <a:latin typeface="Times New Roman" panose="02020603050405020304" pitchFamily="18" charset="0"/>
                <a:cs typeface="Times New Roman" panose="02020603050405020304" pitchFamily="18" charset="0"/>
              </a:rPr>
              <a:t>Demographic: </a:t>
            </a:r>
          </a:p>
          <a:p>
            <a:pPr marL="914400" indent="0">
              <a:lnSpc>
                <a:spcPct val="80000"/>
              </a:lnSpc>
              <a:buSzPts val="1800"/>
              <a:buFont typeface="Arial" panose="020B0604020202020204"/>
              <a:buNone/>
            </a:pPr>
            <a:r>
              <a:rPr lang="en-US" dirty="0">
                <a:latin typeface="Times New Roman" panose="02020603050405020304" pitchFamily="18" charset="0"/>
                <a:cs typeface="Times New Roman" panose="02020603050405020304" pitchFamily="18" charset="0"/>
              </a:rPr>
              <a:t>• Sex: male or female ("M" or "F") </a:t>
            </a:r>
          </a:p>
          <a:p>
            <a:pPr marL="914400" indent="0">
              <a:lnSpc>
                <a:spcPct val="80000"/>
              </a:lnSpc>
              <a:buSzPts val="1800"/>
              <a:buFont typeface="Arial" panose="020B0604020202020204"/>
              <a:buNone/>
            </a:pPr>
            <a:r>
              <a:rPr lang="en-US" dirty="0">
                <a:latin typeface="Times New Roman" panose="02020603050405020304" pitchFamily="18" charset="0"/>
                <a:cs typeface="Times New Roman" panose="02020603050405020304" pitchFamily="18" charset="0"/>
              </a:rPr>
              <a:t>• Age: Age of the patient;(Continuous - Although the recorded ages have been truncated to whole numbers, the concept of age is continuous) </a:t>
            </a:r>
          </a:p>
          <a:p>
            <a:pPr marL="457200" indent="-342900">
              <a:lnSpc>
                <a:spcPct val="80000"/>
              </a:lnSpc>
              <a:buSzPts val="1800"/>
              <a:buFont typeface="Arial" panose="020B0604020202020204"/>
              <a:buChar char="●"/>
            </a:pPr>
            <a:r>
              <a:rPr lang="en-US" b="1" dirty="0">
                <a:latin typeface="Times New Roman" panose="02020603050405020304" pitchFamily="18" charset="0"/>
                <a:cs typeface="Times New Roman" panose="02020603050405020304" pitchFamily="18" charset="0"/>
              </a:rPr>
              <a:t>Education : </a:t>
            </a:r>
          </a:p>
          <a:p>
            <a:pPr marL="457200" indent="-342900">
              <a:lnSpc>
                <a:spcPct val="80000"/>
              </a:lnSpc>
              <a:buSzPts val="1800"/>
              <a:buFont typeface="Arial" panose="020B0604020202020204"/>
              <a:buChar char="●"/>
            </a:pPr>
            <a:r>
              <a:rPr lang="en-US" dirty="0">
                <a:latin typeface="Times New Roman" panose="02020603050405020304" pitchFamily="18" charset="0"/>
                <a:cs typeface="Times New Roman" panose="02020603050405020304" pitchFamily="18" charset="0"/>
              </a:rPr>
              <a:t>1 - Higher </a:t>
            </a:r>
            <a:r>
              <a:rPr lang="en-US" dirty="0" err="1">
                <a:latin typeface="Times New Roman" panose="02020603050405020304" pitchFamily="18" charset="0"/>
                <a:cs typeface="Times New Roman" panose="02020603050405020304" pitchFamily="18" charset="0"/>
              </a:rPr>
              <a:t>Secorndary</a:t>
            </a:r>
            <a:r>
              <a:rPr lang="en-US" dirty="0">
                <a:latin typeface="Times New Roman" panose="02020603050405020304" pitchFamily="18" charset="0"/>
                <a:cs typeface="Times New Roman" panose="02020603050405020304" pitchFamily="18" charset="0"/>
              </a:rPr>
              <a:t>, 2- Graduate, 3 - Post Graduate 4- </a:t>
            </a:r>
            <a:r>
              <a:rPr lang="en-US" dirty="0" err="1">
                <a:latin typeface="Times New Roman" panose="02020603050405020304" pitchFamily="18" charset="0"/>
                <a:cs typeface="Times New Roman" panose="02020603050405020304" pitchFamily="18" charset="0"/>
              </a:rPr>
              <a:t>Doctarte</a:t>
            </a:r>
            <a:r>
              <a:rPr lang="en-US" dirty="0">
                <a:latin typeface="Times New Roman" panose="02020603050405020304" pitchFamily="18" charset="0"/>
                <a:cs typeface="Times New Roman" panose="02020603050405020304" pitchFamily="18" charset="0"/>
              </a:rPr>
              <a:t> or PHD</a:t>
            </a:r>
          </a:p>
          <a:p>
            <a:pPr marL="457200" indent="-342900">
              <a:lnSpc>
                <a:spcPct val="80000"/>
              </a:lnSpc>
              <a:buSzPts val="1800"/>
              <a:buFont typeface="Arial" panose="020B0604020202020204"/>
              <a:buChar char="●"/>
            </a:pPr>
            <a:r>
              <a:rPr lang="en-US" b="1" dirty="0" err="1">
                <a:latin typeface="Times New Roman" panose="02020603050405020304" pitchFamily="18" charset="0"/>
                <a:cs typeface="Times New Roman" panose="02020603050405020304" pitchFamily="18" charset="0"/>
              </a:rPr>
              <a:t>Behavioural</a:t>
            </a:r>
            <a:r>
              <a:rPr lang="en-US" b="1" dirty="0">
                <a:latin typeface="Times New Roman" panose="02020603050405020304" pitchFamily="18" charset="0"/>
                <a:cs typeface="Times New Roman" panose="02020603050405020304" pitchFamily="18" charset="0"/>
              </a:rPr>
              <a:t>: </a:t>
            </a:r>
          </a:p>
          <a:p>
            <a:pPr marL="914400" indent="0">
              <a:lnSpc>
                <a:spcPct val="80000"/>
              </a:lnSpc>
              <a:buSzPts val="1800"/>
              <a:buFont typeface="Arial" panose="020B0604020202020204"/>
              <a:buNone/>
            </a:pP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is_smoking</a:t>
            </a:r>
            <a:r>
              <a:rPr lang="en-US" dirty="0">
                <a:latin typeface="Times New Roman" panose="02020603050405020304" pitchFamily="18" charset="0"/>
                <a:cs typeface="Times New Roman" panose="02020603050405020304" pitchFamily="18" charset="0"/>
              </a:rPr>
              <a:t>: whether or not the patient is a current smoker ("YES" or "NO") </a:t>
            </a:r>
          </a:p>
          <a:p>
            <a:pPr marL="914400" indent="0">
              <a:lnSpc>
                <a:spcPct val="80000"/>
              </a:lnSpc>
              <a:buSzPts val="1800"/>
              <a:buFont typeface="Arial" panose="020B0604020202020204"/>
              <a:buNone/>
            </a:pPr>
            <a:r>
              <a:rPr lang="en-US" dirty="0">
                <a:latin typeface="Times New Roman" panose="02020603050405020304" pitchFamily="18" charset="0"/>
                <a:cs typeface="Times New Roman" panose="02020603050405020304" pitchFamily="18" charset="0"/>
              </a:rPr>
              <a:t>• Cigs Per Day: the number of cigarettes that the person smoked on average in one day .(can be considered continuous as one can have any number of cigarettes, even half a cigarette.)</a:t>
            </a:r>
          </a:p>
          <a:p>
            <a:pPr marL="228600" indent="-50800">
              <a:lnSpc>
                <a:spcPct val="80000"/>
              </a:lnSpc>
              <a:buSzPts val="2800"/>
              <a:buFont typeface="Arial" panose="020B0604020202020204"/>
              <a:buNone/>
            </a:pPr>
            <a:endParaRPr lang="en-US" b="1" dirty="0">
              <a:latin typeface="Times New Roman" panose="02020603050405020304" pitchFamily="18" charset="0"/>
              <a:cs typeface="Times New Roman" panose="02020603050405020304" pitchFamily="18" charset="0"/>
            </a:endParaRPr>
          </a:p>
          <a:p>
            <a:endParaRPr lang="en-IN" b="1" i="0" u="none" strike="noStrike" cap="none" dirty="0">
              <a:solidFill>
                <a:schemeClr val="bg2">
                  <a:lumMod val="10000"/>
                </a:schemeClr>
              </a:solidFill>
              <a:latin typeface="Times New Roman" panose="02020603050405020304" pitchFamily="18" charset="0"/>
              <a:ea typeface="Arial Black" panose="020B0A04020102020204"/>
              <a:cs typeface="Times New Roman" panose="02020603050405020304" pitchFamily="18" charset="0"/>
              <a:sym typeface="Arial Black" panose="020B0A04020102020204"/>
            </a:endParaRPr>
          </a:p>
          <a:p>
            <a:pPr algn="ctr"/>
            <a:endParaRPr lang="en-IN" dirty="0"/>
          </a:p>
        </p:txBody>
      </p:sp>
    </p:spTree>
    <p:extLst>
      <p:ext uri="{BB962C8B-B14F-4D97-AF65-F5344CB8AC3E}">
        <p14:creationId xmlns:p14="http://schemas.microsoft.com/office/powerpoint/2010/main" val="15085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01DAE6-B899-458D-184D-9DC4A645765E}"/>
              </a:ext>
            </a:extLst>
          </p:cNvPr>
          <p:cNvSpPr txBox="1"/>
          <p:nvPr/>
        </p:nvSpPr>
        <p:spPr>
          <a:xfrm>
            <a:off x="1634490" y="524743"/>
            <a:ext cx="10195560" cy="5398401"/>
          </a:xfrm>
          <a:prstGeom prst="rect">
            <a:avLst/>
          </a:prstGeom>
          <a:noFill/>
        </p:spPr>
        <p:txBody>
          <a:bodyPr wrap="square" rtlCol="0">
            <a:spAutoFit/>
          </a:bodyPr>
          <a:lstStyle/>
          <a:p>
            <a:pPr marL="40005" lvl="0" algn="l" rtl="0">
              <a:lnSpc>
                <a:spcPct val="90000"/>
              </a:lnSpc>
              <a:spcBef>
                <a:spcPts val="1000"/>
              </a:spcBef>
              <a:spcAft>
                <a:spcPts val="0"/>
              </a:spcAft>
              <a:buClr>
                <a:schemeClr val="dk1"/>
              </a:buClr>
              <a:buSzPct val="100000"/>
            </a:pPr>
            <a:r>
              <a:rPr lang="en-US" b="1" dirty="0">
                <a:latin typeface="Times New Roman" panose="02020603050405020304" pitchFamily="18" charset="0"/>
                <a:cs typeface="Times New Roman" panose="02020603050405020304" pitchFamily="18" charset="0"/>
              </a:rPr>
              <a:t>Medical (history):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BP Meds: whether or not the patient was on blood pressure medication (Nominal)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Prevalent Stroke: whether or not the patient had previously had a stroke (Nominal)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Prevalent </a:t>
            </a:r>
            <a:r>
              <a:rPr lang="en-US" dirty="0" err="1">
                <a:latin typeface="Times New Roman" panose="02020603050405020304" pitchFamily="18" charset="0"/>
                <a:cs typeface="Times New Roman" panose="02020603050405020304" pitchFamily="18" charset="0"/>
              </a:rPr>
              <a:t>Hyp</a:t>
            </a:r>
            <a:r>
              <a:rPr lang="en-US" dirty="0">
                <a:latin typeface="Times New Roman" panose="02020603050405020304" pitchFamily="18" charset="0"/>
                <a:cs typeface="Times New Roman" panose="02020603050405020304" pitchFamily="18" charset="0"/>
              </a:rPr>
              <a:t>: whether or not the patient was hypertensive (Nominal)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Diabetes: whether or not the patient had diabetes (Nominal) </a:t>
            </a:r>
          </a:p>
          <a:p>
            <a:pPr marL="457200" lvl="0" indent="-308610" algn="l" rtl="0">
              <a:lnSpc>
                <a:spcPct val="90000"/>
              </a:lnSpc>
              <a:spcBef>
                <a:spcPts val="1000"/>
              </a:spcBef>
              <a:spcAft>
                <a:spcPts val="0"/>
              </a:spcAft>
              <a:buSzPct val="64000"/>
              <a:buChar char="●"/>
            </a:pPr>
            <a:r>
              <a:rPr lang="en-US" b="1" dirty="0">
                <a:latin typeface="Times New Roman" panose="02020603050405020304" pitchFamily="18" charset="0"/>
                <a:cs typeface="Times New Roman" panose="02020603050405020304" pitchFamily="18" charset="0"/>
              </a:rPr>
              <a:t>Medical(current):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Tot Chol: total cholesterol level (Continuous)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Sys BP: systolic blood pressure (Continuous) • Dia BP: diastolic blood pressure (Continuous)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BMI: Body Mass Index (Continuous)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Heart Rate: heart rate(Continuous - In medical research, variables such as heart rate thought discrete, are considered continuous because of a large number of possible values.)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Glucose: glucose level (Continuous) </a:t>
            </a:r>
          </a:p>
          <a:p>
            <a:pPr marL="457200" lvl="0" indent="-308610" algn="l" rtl="0">
              <a:lnSpc>
                <a:spcPct val="90000"/>
              </a:lnSpc>
              <a:spcBef>
                <a:spcPts val="1000"/>
              </a:spcBef>
              <a:spcAft>
                <a:spcPts val="0"/>
              </a:spcAft>
              <a:buSzPct val="64000"/>
              <a:buChar char="●"/>
            </a:pPr>
            <a:r>
              <a:rPr lang="en-US" b="1" dirty="0">
                <a:latin typeface="Times New Roman" panose="02020603050405020304" pitchFamily="18" charset="0"/>
                <a:cs typeface="Times New Roman" panose="02020603050405020304" pitchFamily="18" charset="0"/>
              </a:rPr>
              <a:t>Predict variable (desired target): </a:t>
            </a:r>
          </a:p>
          <a:p>
            <a:pPr marL="457200" lvl="0" indent="0" algn="l" rtl="0">
              <a:lnSpc>
                <a:spcPct val="90000"/>
              </a:lnSpc>
              <a:spcBef>
                <a:spcPts val="1000"/>
              </a:spcBef>
              <a:spcAft>
                <a:spcPts val="0"/>
              </a:spcAft>
              <a:buSzPct val="92000"/>
              <a:buNone/>
            </a:pPr>
            <a:r>
              <a:rPr lang="en-US" dirty="0">
                <a:latin typeface="Times New Roman" panose="02020603050405020304" pitchFamily="18" charset="0"/>
                <a:cs typeface="Times New Roman" panose="02020603050405020304" pitchFamily="18" charset="0"/>
              </a:rPr>
              <a:t>• 10-year risk of coronary heart disease CHD (binary: “1”, means “Yes”, “0” means “No”) – DV</a:t>
            </a:r>
          </a:p>
          <a:p>
            <a:pPr algn="ctr"/>
            <a:endParaRPr lang="en-IN" dirty="0"/>
          </a:p>
        </p:txBody>
      </p:sp>
    </p:spTree>
    <p:extLst>
      <p:ext uri="{BB962C8B-B14F-4D97-AF65-F5344CB8AC3E}">
        <p14:creationId xmlns:p14="http://schemas.microsoft.com/office/powerpoint/2010/main" val="2642383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TotalTime>
  <Words>2356</Words>
  <Application>Microsoft Office PowerPoint</Application>
  <PresentationFormat>Widescreen</PresentationFormat>
  <Paragraphs>207</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-apple-system</vt:lpstr>
      <vt:lpstr>Arial</vt:lpstr>
      <vt:lpstr>Calibri</vt:lpstr>
      <vt:lpstr>Calibri Light</vt:lpstr>
      <vt:lpstr>Helvetica Neue</vt:lpstr>
      <vt:lpstr>Söhne</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HARIHARASUDHAN S</dc:creator>
  <cp:lastModifiedBy>HARIHARASUDHAN S</cp:lastModifiedBy>
  <cp:revision>24</cp:revision>
  <dcterms:created xsi:type="dcterms:W3CDTF">2024-04-25T18:36:59Z</dcterms:created>
  <dcterms:modified xsi:type="dcterms:W3CDTF">2024-04-30T14:52:23Z</dcterms:modified>
</cp:coreProperties>
</file>